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5" r:id="rId32"/>
    <p:sldId id="306" r:id="rId33"/>
    <p:sldId id="286" r:id="rId34"/>
    <p:sldId id="307" r:id="rId35"/>
    <p:sldId id="287" r:id="rId36"/>
    <p:sldId id="288" r:id="rId37"/>
    <p:sldId id="289" r:id="rId38"/>
    <p:sldId id="291" r:id="rId39"/>
    <p:sldId id="290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8" r:id="rId50"/>
    <p:sldId id="309" r:id="rId51"/>
    <p:sldId id="310" r:id="rId52"/>
    <p:sldId id="311" r:id="rId53"/>
    <p:sldId id="301" r:id="rId54"/>
    <p:sldId id="304" r:id="rId55"/>
    <p:sldId id="303" r:id="rId56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B6E"/>
    <a:srgbClr val="F2F2F2"/>
    <a:srgbClr val="374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89"/>
  </p:normalViewPr>
  <p:slideViewPr>
    <p:cSldViewPr snapToGrid="0">
      <p:cViewPr varScale="1">
        <p:scale>
          <a:sx n="41" d="100"/>
          <a:sy n="41" d="100"/>
        </p:scale>
        <p:origin x="61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298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902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10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64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5" name="Shape 8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16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651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90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56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184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534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7" name="Shape 1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42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410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218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3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178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893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87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465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73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145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87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7EC37-1248-29FC-9255-31963DCF4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>
            <a:extLst>
              <a:ext uri="{FF2B5EF4-FFF2-40B4-BE49-F238E27FC236}">
                <a16:creationId xmlns:a16="http://schemas.microsoft.com/office/drawing/2014/main" id="{018C637E-07A7-15A8-120B-74B6BDC96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>
            <a:extLst>
              <a:ext uri="{FF2B5EF4-FFF2-40B4-BE49-F238E27FC236}">
                <a16:creationId xmlns:a16="http://schemas.microsoft.com/office/drawing/2014/main" id="{1EDA02AE-D30E-B524-A715-1D6EBA39AFE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geoms. </a:t>
            </a:r>
          </a:p>
        </p:txBody>
      </p:sp>
    </p:spTree>
    <p:extLst>
      <p:ext uri="{BB962C8B-B14F-4D97-AF65-F5344CB8AC3E}">
        <p14:creationId xmlns:p14="http://schemas.microsoft.com/office/powerpoint/2010/main" val="1960545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129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67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895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817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93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572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09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077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733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099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00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64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235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031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635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59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4545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8270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1895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4269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040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0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61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29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26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hyperlink" Target="https://rstudio.com/resources/cheatsheet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lab.science.ku.dk/" TargetMode="External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enter-for-Health-Data-Science/FromExceltoR" TargetMode="External"/><Relationship Id="rId5" Type="http://schemas.openxmlformats.org/officeDocument/2006/relationships/hyperlink" Target="http://www.rstudio.com/download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thda.com/english/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ublichealth.ku.dk/about-the-department/biostat/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64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45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66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tif"/><Relationship Id="rId18" Type="http://schemas.openxmlformats.org/officeDocument/2006/relationships/image" Target="../media/image76.png"/><Relationship Id="rId3" Type="http://schemas.openxmlformats.org/officeDocument/2006/relationships/hyperlink" Target="https://statsandr.com/blog/clustering-analysis-k-means-and-hierarchical-clustering-by-hand-and-in-r/" TargetMode="External"/><Relationship Id="rId7" Type="http://schemas.openxmlformats.org/officeDocument/2006/relationships/hyperlink" Target="https://tensorflow.rstudio.com/" TargetMode="External"/><Relationship Id="rId12" Type="http://schemas.openxmlformats.org/officeDocument/2006/relationships/image" Target="../media/image70.tif"/><Relationship Id="rId17" Type="http://schemas.openxmlformats.org/officeDocument/2006/relationships/image" Target="../media/image75.tif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74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rstudio.com/" TargetMode="External"/><Relationship Id="rId11" Type="http://schemas.openxmlformats.org/officeDocument/2006/relationships/image" Target="../media/image69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73.tif"/><Relationship Id="rId10" Type="http://schemas.openxmlformats.org/officeDocument/2006/relationships/image" Target="../media/image68.tif"/><Relationship Id="rId19" Type="http://schemas.openxmlformats.org/officeDocument/2006/relationships/image" Target="../media/image77.png"/><Relationship Id="rId4" Type="http://schemas.openxmlformats.org/officeDocument/2006/relationships/hyperlink" Target="https://amices.org/mice/" TargetMode="External"/><Relationship Id="rId9" Type="http://schemas.openxmlformats.org/officeDocument/2006/relationships/hyperlink" Target="https://lgatto.github.io/IntroMachineLearningWithR/an-introduction-to-machine-learning-with-r.html" TargetMode="External"/><Relationship Id="rId14" Type="http://schemas.openxmlformats.org/officeDocument/2006/relationships/image" Target="../media/image72.t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hyperlink" Target="http://www.bioconductor.org/packages/release/BiocViews.html#___RNASeq" TargetMode="External"/><Relationship Id="rId9" Type="http://schemas.openxmlformats.org/officeDocument/2006/relationships/image" Target="../media/image82.png"/><Relationship Id="rId14" Type="http://schemas.openxmlformats.org/officeDocument/2006/relationships/hyperlink" Target="http://www.bioconductor.org/packages/release/BiocViews.html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hyperlink" Target="https://tensorflow.rstudio.com/" TargetMode="External"/><Relationship Id="rId18" Type="http://schemas.openxmlformats.org/officeDocument/2006/relationships/hyperlink" Target="https://shiny.rstudio.com/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89.jpeg"/><Relationship Id="rId12" Type="http://schemas.openxmlformats.org/officeDocument/2006/relationships/hyperlink" Target="https://keras.rstudio.com/" TargetMode="External"/><Relationship Id="rId17" Type="http://schemas.openxmlformats.org/officeDocument/2006/relationships/hyperlink" Target="https://gganimate.com/articles/gganimate.html" TargetMode="External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9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hyperlink" Target="https://mc-stan.org/users/interfaces/rstan" TargetMode="External"/><Relationship Id="rId5" Type="http://schemas.openxmlformats.org/officeDocument/2006/relationships/image" Target="../media/image87.jpeg"/><Relationship Id="rId15" Type="http://schemas.openxmlformats.org/officeDocument/2006/relationships/image" Target="../media/image92.png"/><Relationship Id="rId10" Type="http://schemas.openxmlformats.org/officeDocument/2006/relationships/image" Target="../media/image91.png"/><Relationship Id="rId19" Type="http://schemas.openxmlformats.org/officeDocument/2006/relationships/image" Target="../media/image67.png"/><Relationship Id="rId4" Type="http://schemas.openxmlformats.org/officeDocument/2006/relationships/image" Target="../media/image77.png"/><Relationship Id="rId9" Type="http://schemas.openxmlformats.org/officeDocument/2006/relationships/hyperlink" Target="https://github.com/briandconnelly/pushoverr" TargetMode="External"/><Relationship Id="rId14" Type="http://schemas.openxmlformats.org/officeDocument/2006/relationships/hyperlink" Target="https://plotly-r.com/d-charts.html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11.png"/><Relationship Id="rId3" Type="http://schemas.openxmlformats.org/officeDocument/2006/relationships/image" Target="../media/image94.png"/><Relationship Id="rId7" Type="http://schemas.openxmlformats.org/officeDocument/2006/relationships/image" Target="../media/image105.emf"/><Relationship Id="rId12" Type="http://schemas.openxmlformats.org/officeDocument/2006/relationships/image" Target="../media/image110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5" Type="http://schemas.openxmlformats.org/officeDocument/2006/relationships/image" Target="../media/image103.emf"/><Relationship Id="rId10" Type="http://schemas.openxmlformats.org/officeDocument/2006/relationships/image" Target="../media/image108.emf"/><Relationship Id="rId4" Type="http://schemas.openxmlformats.org/officeDocument/2006/relationships/image" Target="../media/image102.png"/><Relationship Id="rId9" Type="http://schemas.openxmlformats.org/officeDocument/2006/relationships/image" Target="../media/image107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94.png"/><Relationship Id="rId7" Type="http://schemas.openxmlformats.org/officeDocument/2006/relationships/image" Target="../media/image105.emf"/><Relationship Id="rId12" Type="http://schemas.openxmlformats.org/officeDocument/2006/relationships/image" Target="../media/image110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5" Type="http://schemas.openxmlformats.org/officeDocument/2006/relationships/image" Target="../media/image103.emf"/><Relationship Id="rId10" Type="http://schemas.openxmlformats.org/officeDocument/2006/relationships/image" Target="../media/image108.emf"/><Relationship Id="rId4" Type="http://schemas.openxmlformats.org/officeDocument/2006/relationships/image" Target="../media/image102.png"/><Relationship Id="rId9" Type="http://schemas.openxmlformats.org/officeDocument/2006/relationships/image" Target="../media/image10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80731"/>
              <a:ext cx="1218210" cy="1229223"/>
              <a:chOff x="0" y="-3175"/>
              <a:chExt cx="1218208" cy="1229222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3175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1445294" y="1548361"/>
            <a:ext cx="10670247" cy="1731988"/>
            <a:chOff x="0" y="0"/>
            <a:chExt cx="10670245" cy="1731986"/>
          </a:xfrm>
        </p:grpSpPr>
        <p:sp>
          <p:nvSpPr>
            <p:cNvPr id="405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6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7" name="Line"/>
            <p:cNvSpPr/>
            <p:nvPr/>
          </p:nvSpPr>
          <p:spPr>
            <a:xfrm>
              <a:off x="125419" y="220112"/>
              <a:ext cx="1918144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9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3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4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7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9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0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2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3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4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5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6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8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9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3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0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7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1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8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9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7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1" name="Group"/>
          <p:cNvGrpSpPr/>
          <p:nvPr/>
        </p:nvGrpSpPr>
        <p:grpSpPr>
          <a:xfrm>
            <a:off x="8730474" y="835174"/>
            <a:ext cx="11249292" cy="1956096"/>
            <a:chOff x="0" y="0"/>
            <a:chExt cx="11249291" cy="1956095"/>
          </a:xfrm>
        </p:grpSpPr>
        <p:sp>
          <p:nvSpPr>
            <p:cNvPr id="448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9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0" name="Line"/>
            <p:cNvSpPr/>
            <p:nvPr/>
          </p:nvSpPr>
          <p:spPr>
            <a:xfrm>
              <a:off x="0" y="221254"/>
              <a:ext cx="226010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2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3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5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6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8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4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11026704" y="5873523"/>
            <a:ext cx="1909723" cy="1931098"/>
            <a:chOff x="0" y="-1"/>
            <a:chExt cx="1909722" cy="1931097"/>
          </a:xfrm>
        </p:grpSpPr>
        <p:sp>
          <p:nvSpPr>
            <p:cNvPr id="465" name="Oval 9"/>
            <p:cNvSpPr/>
            <p:nvPr/>
          </p:nvSpPr>
          <p:spPr>
            <a:xfrm rot="16200000" flipH="1">
              <a:off x="203982" y="222683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6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4239847" y="5873523"/>
            <a:ext cx="1909723" cy="1931098"/>
            <a:chOff x="0" y="-1"/>
            <a:chExt cx="1909722" cy="1931097"/>
          </a:xfrm>
        </p:grpSpPr>
        <p:sp>
          <p:nvSpPr>
            <p:cNvPr id="468" name="Oval 9"/>
            <p:cNvSpPr/>
            <p:nvPr/>
          </p:nvSpPr>
          <p:spPr>
            <a:xfrm rot="16200000" flipH="1">
              <a:off x="203982" y="222683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9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1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2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4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7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1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2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5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496" name="R…"/>
          <p:cNvSpPr txBox="1"/>
          <p:nvPr/>
        </p:nvSpPr>
        <p:spPr>
          <a:xfrm>
            <a:off x="5528005" y="60018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7" name=".R"/>
          <p:cNvSpPr txBox="1"/>
          <p:nvPr/>
        </p:nvSpPr>
        <p:spPr>
          <a:xfrm>
            <a:off x="9266515" y="6404119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498" name=".Rmd"/>
          <p:cNvSpPr txBox="1"/>
          <p:nvPr/>
        </p:nvSpPr>
        <p:spPr>
          <a:xfrm>
            <a:off x="11118463" y="6531950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dirty="0" err="1"/>
              <a:t>Rmd</a:t>
            </a:r>
            <a:endParaRPr dirty="0"/>
          </a:p>
        </p:txBody>
      </p:sp>
      <p:sp>
        <p:nvSpPr>
          <p:cNvPr id="499" name="R…"/>
          <p:cNvSpPr txBox="1"/>
          <p:nvPr/>
        </p:nvSpPr>
        <p:spPr>
          <a:xfrm>
            <a:off x="14431038" y="6298422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package</a:t>
            </a:r>
          </a:p>
        </p:txBody>
      </p:sp>
      <p:sp>
        <p:nvSpPr>
          <p:cNvPr id="500" name="Function"/>
          <p:cNvSpPr txBox="1"/>
          <p:nvPr/>
        </p:nvSpPr>
        <p:spPr>
          <a:xfrm>
            <a:off x="17535049" y="6633224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Function</a:t>
            </a:r>
          </a:p>
        </p:txBody>
      </p:sp>
      <p:sp>
        <p:nvSpPr>
          <p:cNvPr id="501" name="Arguments"/>
          <p:cNvSpPr txBox="1"/>
          <p:nvPr/>
        </p:nvSpPr>
        <p:spPr>
          <a:xfrm>
            <a:off x="20832821" y="6641970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Arguments</a:t>
            </a:r>
          </a:p>
        </p:txBody>
      </p:sp>
      <p:sp>
        <p:nvSpPr>
          <p:cNvPr id="502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8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9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0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1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2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3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roup"/>
          <p:cNvGrpSpPr/>
          <p:nvPr/>
        </p:nvGrpSpPr>
        <p:grpSpPr>
          <a:xfrm>
            <a:off x="1391813" y="1524740"/>
            <a:ext cx="8486733" cy="3109760"/>
            <a:chOff x="0" y="0"/>
            <a:chExt cx="8486732" cy="3109758"/>
          </a:xfrm>
        </p:grpSpPr>
        <p:sp>
          <p:nvSpPr>
            <p:cNvPr id="532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3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4" name="Line"/>
            <p:cNvSpPr/>
            <p:nvPr/>
          </p:nvSpPr>
          <p:spPr>
            <a:xfrm>
              <a:off x="99754" y="195272"/>
              <a:ext cx="1525623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6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0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7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8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51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2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5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6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9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0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2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4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0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5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9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6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7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8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1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2" name="Group"/>
          <p:cNvGrpSpPr/>
          <p:nvPr/>
        </p:nvGrpSpPr>
        <p:grpSpPr>
          <a:xfrm>
            <a:off x="-1011456" y="9050960"/>
            <a:ext cx="11127427" cy="4124203"/>
            <a:chOff x="-1043135" y="-2"/>
            <a:chExt cx="11127426" cy="4124201"/>
          </a:xfrm>
        </p:grpSpPr>
        <p:grpSp>
          <p:nvGrpSpPr>
            <p:cNvPr id="579" name="Group"/>
            <p:cNvGrpSpPr/>
            <p:nvPr/>
          </p:nvGrpSpPr>
          <p:grpSpPr>
            <a:xfrm>
              <a:off x="-1043135" y="-2"/>
              <a:ext cx="11127426" cy="4124201"/>
              <a:chOff x="-1043135" y="-1"/>
              <a:chExt cx="11127425" cy="4124199"/>
            </a:xfrm>
          </p:grpSpPr>
          <p:sp>
            <p:nvSpPr>
              <p:cNvPr id="572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3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8" name="Group"/>
              <p:cNvGrpSpPr/>
              <p:nvPr/>
            </p:nvGrpSpPr>
            <p:grpSpPr>
              <a:xfrm>
                <a:off x="-1043135" y="-1"/>
                <a:ext cx="8486730" cy="4124199"/>
                <a:chOff x="-1043135" y="0"/>
                <a:chExt cx="8486729" cy="4124197"/>
              </a:xfrm>
            </p:grpSpPr>
            <p:sp>
              <p:nvSpPr>
                <p:cNvPr id="574" name="TIPS…"/>
                <p:cNvSpPr txBox="1"/>
                <p:nvPr/>
              </p:nvSpPr>
              <p:spPr>
                <a:xfrm>
                  <a:off x="-1043135" y="0"/>
                  <a:ext cx="8486729" cy="41241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R-cheat sheets </a:t>
                  </a:r>
                  <a:endParaRPr lang="en-US"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(</a:t>
                  </a:r>
                  <a:r>
                    <a:rPr dirty="0">
                      <a:solidFill>
                        <a:srgbClr val="374556"/>
                      </a:solidFill>
                      <a:hlinkClick r:id="rId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https://rstudio.com/resources/</a:t>
                  </a:r>
                  <a:endParaRPr lang="en-US" dirty="0">
                    <a:solidFill>
                      <a:srgbClr val="374556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endParaRPr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>
                      <a:solidFill>
                        <a:srgbClr val="374556"/>
                      </a:solidFill>
                      <a:hlinkClick r:id="rId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cheatsheets/</a:t>
                  </a:r>
                  <a:r>
                    <a:rPr dirty="0"/>
                    <a:t>)</a:t>
                  </a:r>
                </a:p>
              </p:txBody>
            </p:sp>
            <p:grpSp>
              <p:nvGrpSpPr>
                <p:cNvPr id="577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5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6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0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4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5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2" animBg="1" advAuto="0"/>
      <p:bldP spid="554" grpId="3" animBg="1" advAuto="0"/>
      <p:bldP spid="558" grpId="1" animBg="1" advAuto="0"/>
      <p:bldP spid="563" grpId="4" animBg="1" advAuto="0"/>
      <p:bldP spid="582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"/>
          <p:cNvGrpSpPr/>
          <p:nvPr/>
        </p:nvGrpSpPr>
        <p:grpSpPr>
          <a:xfrm>
            <a:off x="1397000" y="1524000"/>
            <a:ext cx="7349039" cy="2692879"/>
            <a:chOff x="0" y="0"/>
            <a:chExt cx="7349038" cy="2692878"/>
          </a:xfrm>
        </p:grpSpPr>
        <p:sp>
          <p:nvSpPr>
            <p:cNvPr id="584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5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6" name="Line"/>
            <p:cNvSpPr/>
            <p:nvPr/>
          </p:nvSpPr>
          <p:spPr>
            <a:xfrm>
              <a:off x="86381" y="169094"/>
              <a:ext cx="1321105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8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5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6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8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1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2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4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5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7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8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0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animBg="1" advAuto="0"/>
      <p:bldP spid="603" grpId="2" animBg="1" advAuto="0"/>
      <p:bldP spid="609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"/>
          <p:cNvGrpSpPr/>
          <p:nvPr/>
        </p:nvGrpSpPr>
        <p:grpSpPr>
          <a:xfrm>
            <a:off x="1398317" y="1523420"/>
            <a:ext cx="8912581" cy="3265800"/>
            <a:chOff x="0" y="0"/>
            <a:chExt cx="8912579" cy="3265799"/>
          </a:xfrm>
        </p:grpSpPr>
        <p:sp>
          <p:nvSpPr>
            <p:cNvPr id="612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3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4" name="Line"/>
            <p:cNvSpPr/>
            <p:nvPr/>
          </p:nvSpPr>
          <p:spPr>
            <a:xfrm>
              <a:off x="104760" y="205070"/>
              <a:ext cx="1602175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6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7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8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9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rseek.org/…"/>
          <p:cNvSpPr txBox="1"/>
          <p:nvPr/>
        </p:nvSpPr>
        <p:spPr>
          <a:xfrm>
            <a:off x="1627440" y="7341951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21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2" name="https://github.com/trending/r…"/>
          <p:cNvSpPr txBox="1"/>
          <p:nvPr/>
        </p:nvSpPr>
        <p:spPr>
          <a:xfrm>
            <a:off x="18198607" y="7193628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https://www.r-graph-gallery.com/…"/>
          <p:cNvSpPr txBox="1"/>
          <p:nvPr/>
        </p:nvSpPr>
        <p:spPr>
          <a:xfrm>
            <a:off x="7165125" y="7990142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4" name="https://www.r-bloggers.com/best-books-to-learn-r-programming/…"/>
          <p:cNvSpPr txBox="1"/>
          <p:nvPr/>
        </p:nvSpPr>
        <p:spPr>
          <a:xfrm>
            <a:off x="12702810" y="7166840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5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7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8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GRAPHICS</a:t>
            </a:r>
          </a:p>
        </p:txBody>
      </p:sp>
      <p:sp>
        <p:nvSpPr>
          <p:cNvPr id="629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BOOKS &amp; COURSES</a:t>
            </a:r>
          </a:p>
        </p:txBody>
      </p:sp>
      <p:sp>
        <p:nvSpPr>
          <p:cNvPr id="630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GET STARTED</a:t>
            </a:r>
          </a:p>
        </p:txBody>
      </p:sp>
      <p:sp>
        <p:nvSpPr>
          <p:cNvPr id="631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632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3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4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5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646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6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9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0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3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1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4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5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7" name="https://www.r-project.org/"/>
          <p:cNvSpPr txBox="1"/>
          <p:nvPr/>
        </p:nvSpPr>
        <p:spPr>
          <a:xfrm>
            <a:off x="1478579" y="3311000"/>
            <a:ext cx="381194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u="sng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8" name="12"/>
          <p:cNvSpPr txBox="1"/>
          <p:nvPr/>
        </p:nvSpPr>
        <p:spPr>
          <a:xfrm>
            <a:off x="374649" y="12998450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1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8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9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0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5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7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9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0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1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2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3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1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2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4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5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8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9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0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1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2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3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9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0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1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2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3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4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5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6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5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2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8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3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4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9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6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7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8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2" name="Group"/>
          <p:cNvGrpSpPr/>
          <p:nvPr/>
        </p:nvGrpSpPr>
        <p:grpSpPr>
          <a:xfrm>
            <a:off x="1317270" y="5541905"/>
            <a:ext cx="5162057" cy="1891512"/>
            <a:chOff x="0" y="0"/>
            <a:chExt cx="5162056" cy="1891511"/>
          </a:xfrm>
        </p:grpSpPr>
        <p:sp>
          <p:nvSpPr>
            <p:cNvPr id="799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0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1" name="Line"/>
            <p:cNvSpPr/>
            <p:nvPr/>
          </p:nvSpPr>
          <p:spPr>
            <a:xfrm>
              <a:off x="344693" y="169574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3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9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0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1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2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3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1" animBg="1" advAuto="0"/>
      <p:bldP spid="823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1400826" y="1527354"/>
            <a:ext cx="10448749" cy="3828693"/>
            <a:chOff x="0" y="0"/>
            <a:chExt cx="10448747" cy="3828691"/>
          </a:xfrm>
        </p:grpSpPr>
        <p:sp>
          <p:nvSpPr>
            <p:cNvPr id="82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8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29" name="Line"/>
            <p:cNvSpPr/>
            <p:nvPr/>
          </p:nvSpPr>
          <p:spPr>
            <a:xfrm>
              <a:off x="122816" y="240416"/>
              <a:ext cx="1878326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1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3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7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3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8" name="base-r.pdf" descr="base-r.pdf"/>
            <p:cNvPicPr>
              <a:picLocks noChangeAspect="1"/>
            </p:cNvPicPr>
            <p:nvPr/>
          </p:nvPicPr>
          <p:blipFill>
            <a:blip r:embed="rId5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9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1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2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4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5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6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7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8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9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0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1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2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3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4" name="Spaces in names…"/>
          <p:cNvSpPr txBox="1"/>
          <p:nvPr/>
        </p:nvSpPr>
        <p:spPr>
          <a:xfrm>
            <a:off x="13095068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base-r.pdf" descr="base-r.pdf"/>
          <p:cNvPicPr>
            <a:picLocks noChangeAspect="1"/>
          </p:cNvPicPr>
          <p:nvPr/>
        </p:nvPicPr>
        <p:blipFill>
          <a:blip r:embed="rId3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0" name="Group"/>
          <p:cNvGrpSpPr/>
          <p:nvPr/>
        </p:nvGrpSpPr>
        <p:grpSpPr>
          <a:xfrm>
            <a:off x="1397000" y="1524000"/>
            <a:ext cx="10448748" cy="3828692"/>
            <a:chOff x="0" y="0"/>
            <a:chExt cx="10448747" cy="3828691"/>
          </a:xfrm>
        </p:grpSpPr>
        <p:sp>
          <p:nvSpPr>
            <p:cNvPr id="85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8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59" name="Line"/>
            <p:cNvSpPr/>
            <p:nvPr/>
          </p:nvSpPr>
          <p:spPr>
            <a:xfrm>
              <a:off x="122816" y="240416"/>
              <a:ext cx="1878326" cy="0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861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2" name="base-r.pdf" descr="base-r.pdf"/>
          <p:cNvPicPr>
            <a:picLocks noChangeAspect="1"/>
          </p:cNvPicPr>
          <p:nvPr/>
        </p:nvPicPr>
        <p:blipFill>
          <a:blip r:embed="rId5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3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5" name="base-r.pdf" descr="base-r.pdf"/>
          <p:cNvPicPr>
            <a:picLocks noChangeAspect="1"/>
          </p:cNvPicPr>
          <p:nvPr/>
        </p:nvPicPr>
        <p:blipFill>
          <a:blip r:embed="rId5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6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8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0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4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8" name="Group"/>
          <p:cNvGrpSpPr/>
          <p:nvPr/>
        </p:nvGrpSpPr>
        <p:grpSpPr>
          <a:xfrm>
            <a:off x="7597475" y="1016314"/>
            <a:ext cx="9176351" cy="2407792"/>
            <a:chOff x="97444" y="0"/>
            <a:chExt cx="9176350" cy="2407790"/>
          </a:xfrm>
        </p:grpSpPr>
        <p:sp>
          <p:nvSpPr>
            <p:cNvPr id="875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6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7" name="Line"/>
            <p:cNvSpPr/>
            <p:nvPr/>
          </p:nvSpPr>
          <p:spPr>
            <a:xfrm>
              <a:off x="97444" y="190749"/>
              <a:ext cx="149028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9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2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7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8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9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0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1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2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3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4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5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6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7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8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9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0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1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2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3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4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5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6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7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0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1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3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4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1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7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0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8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9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6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2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5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3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4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9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7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8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0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1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9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2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7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8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0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1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2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3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4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5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" grpId="1" animBg="1" advAuto="0"/>
      <p:bldP spid="94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5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3821" y="-38586"/>
            <a:ext cx="21156718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5769396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2" cy="2951060"/>
            <a:chOff x="0" y="0"/>
            <a:chExt cx="8053631" cy="2951058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640501" y="4460589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7411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1. Center for Health Data Science (HeaDS) - https://heads.ku.dk/…"/>
          <p:cNvSpPr txBox="1"/>
          <p:nvPr/>
        </p:nvSpPr>
        <p:spPr>
          <a:xfrm>
            <a:off x="1376010" y="3751625"/>
            <a:ext cx="1110664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Center for Health Data Science (</a:t>
            </a:r>
            <a:r>
              <a:rPr dirty="0" err="1"/>
              <a:t>HeaDS</a:t>
            </a:r>
            <a:r>
              <a:rPr dirty="0"/>
              <a:t>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KU data lab</a:t>
            </a:r>
          </a:p>
        </p:txBody>
      </p:sp>
      <p:sp>
        <p:nvSpPr>
          <p:cNvPr id="101" name="Tugce Karaderi 1"/>
          <p:cNvSpPr txBox="1"/>
          <p:nvPr/>
        </p:nvSpPr>
        <p:spPr>
          <a:xfrm>
            <a:off x="13679558" y="81032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Diana Andrejeva 1"/>
          <p:cNvSpPr txBox="1"/>
          <p:nvPr/>
        </p:nvSpPr>
        <p:spPr>
          <a:xfrm>
            <a:off x="17532753" y="4460589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3" name="Adrija Kalvisa 2"/>
          <p:cNvSpPr txBox="1"/>
          <p:nvPr/>
        </p:nvSpPr>
        <p:spPr>
          <a:xfrm>
            <a:off x="17742244" y="12467821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4" name="2. ReNEW NNF Center for Stem Cell Medicine…"/>
          <p:cNvSpPr txBox="1"/>
          <p:nvPr/>
        </p:nvSpPr>
        <p:spPr>
          <a:xfrm>
            <a:off x="1334288" y="9636260"/>
            <a:ext cx="11685891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  <a:p>
            <a:pPr lvl="1">
              <a:defRPr sz="3000" i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 </a:t>
            </a:r>
            <a:r>
              <a:rPr dirty="0" err="1"/>
              <a:t>Markussen</a:t>
            </a:r>
            <a:r>
              <a:rPr dirty="0"/>
              <a:t> </a:t>
            </a:r>
            <a:r>
              <a:rPr i="0" dirty="0"/>
              <a:t>&amp;</a:t>
            </a:r>
            <a:r>
              <a:rPr dirty="0"/>
              <a:t> </a:t>
            </a:r>
            <a:r>
              <a:rPr dirty="0" err="1"/>
              <a:t>Helle</a:t>
            </a:r>
            <a:r>
              <a:rPr dirty="0"/>
              <a:t> </a:t>
            </a:r>
            <a:r>
              <a:rPr dirty="0" err="1"/>
              <a:t>Sørensen</a:t>
            </a:r>
            <a:endParaRPr dirty="0"/>
          </a:p>
        </p:txBody>
      </p:sp>
      <p:sp>
        <p:nvSpPr>
          <p:cNvPr id="105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Henrike Zschach 1"/>
          <p:cNvSpPr txBox="1"/>
          <p:nvPr/>
        </p:nvSpPr>
        <p:spPr>
          <a:xfrm>
            <a:off x="17544101" y="81032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7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7"/>
          <a:srcRect l="25187" t="2070" r="25678" b="49184"/>
          <a:stretch>
            <a:fillRect/>
          </a:stretch>
        </p:blipFill>
        <p:spPr>
          <a:xfrm>
            <a:off x="13679558" y="5264250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2" name="Group"/>
          <p:cNvGrpSpPr/>
          <p:nvPr/>
        </p:nvGrpSpPr>
        <p:grpSpPr>
          <a:xfrm>
            <a:off x="17591563" y="1733364"/>
            <a:ext cx="2540001" cy="2530500"/>
            <a:chOff x="4125" y="-15664"/>
            <a:chExt cx="2540000" cy="2530498"/>
          </a:xfrm>
        </p:grpSpPr>
        <p:sp>
          <p:nvSpPr>
            <p:cNvPr id="110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1" name="Google Shape;376;p8" descr="Google Shape;376;p8"/>
            <p:cNvPicPr>
              <a:picLocks/>
            </p:cNvPicPr>
            <p:nvPr/>
          </p:nvPicPr>
          <p:blipFill>
            <a:blip r:embed="rId8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3" name="linkedinphotoscaled.jpg" descr="linkedinphotoscaled.jpg"/>
          <p:cNvPicPr>
            <a:picLocks noChangeAspect="1"/>
          </p:cNvPicPr>
          <p:nvPr/>
        </p:nvPicPr>
        <p:blipFill>
          <a:blip r:embed="rId9"/>
          <a:srcRect l="8" b="183"/>
          <a:stretch>
            <a:fillRect/>
          </a:stretch>
        </p:blipFill>
        <p:spPr>
          <a:xfrm>
            <a:off x="17867113" y="54081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10"/>
          <a:srcRect l="6" t="238" r="482" b="238"/>
          <a:stretch>
            <a:fillRect/>
          </a:stretch>
        </p:blipFill>
        <p:spPr>
          <a:xfrm>
            <a:off x="17594469" y="9638830"/>
            <a:ext cx="2530062" cy="253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6" y="0"/>
                </a:moveTo>
                <a:cubicBezTo>
                  <a:pt x="7659" y="0"/>
                  <a:pt x="5022" y="1006"/>
                  <a:pt x="3011" y="3017"/>
                </a:cubicBezTo>
                <a:cubicBezTo>
                  <a:pt x="1033" y="4994"/>
                  <a:pt x="33" y="7574"/>
                  <a:pt x="0" y="10165"/>
                </a:cubicBezTo>
                <a:lnTo>
                  <a:pt x="0" y="10430"/>
                </a:lnTo>
                <a:cubicBezTo>
                  <a:pt x="33" y="13021"/>
                  <a:pt x="1033" y="15602"/>
                  <a:pt x="3011" y="17579"/>
                </a:cubicBezTo>
                <a:cubicBezTo>
                  <a:pt x="7034" y="21600"/>
                  <a:pt x="13554" y="21600"/>
                  <a:pt x="17577" y="17579"/>
                </a:cubicBezTo>
                <a:cubicBezTo>
                  <a:pt x="21600" y="13557"/>
                  <a:pt x="21600" y="7038"/>
                  <a:pt x="17577" y="3017"/>
                </a:cubicBezTo>
                <a:cubicBezTo>
                  <a:pt x="15566" y="1006"/>
                  <a:pt x="12932" y="0"/>
                  <a:pt x="1029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2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9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0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1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3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8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9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6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1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1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2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3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4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5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6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7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1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2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5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8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7" name="Group"/>
          <p:cNvGrpSpPr/>
          <p:nvPr/>
        </p:nvGrpSpPr>
        <p:grpSpPr>
          <a:xfrm>
            <a:off x="919424" y="5912244"/>
            <a:ext cx="6766836" cy="1891513"/>
            <a:chOff x="0" y="0"/>
            <a:chExt cx="6766835" cy="1891511"/>
          </a:xfrm>
        </p:grpSpPr>
        <p:sp>
          <p:nvSpPr>
            <p:cNvPr id="1014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5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6" name="Line"/>
            <p:cNvSpPr/>
            <p:nvPr/>
          </p:nvSpPr>
          <p:spPr>
            <a:xfrm>
              <a:off x="60675" y="118774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018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9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0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15660094" y="978897"/>
            <a:ext cx="7912476" cy="11758207"/>
            <a:chOff x="-76835" y="0"/>
            <a:chExt cx="7912475" cy="11758205"/>
          </a:xfrm>
        </p:grpSpPr>
        <p:pic>
          <p:nvPicPr>
            <p:cNvPr id="1021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5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6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7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-logo.png" descr="tidyverse-logo.png"/>
            <p:cNvPicPr>
              <a:picLocks noChangeAspect="1"/>
            </p:cNvPicPr>
            <p:nvPr/>
          </p:nvPicPr>
          <p:blipFill>
            <a:blip r:embed="rId8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7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8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9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0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2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4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5" name="VISUALIZATION"/>
            <p:cNvSpPr txBox="1"/>
            <p:nvPr/>
          </p:nvSpPr>
          <p:spPr>
            <a:xfrm>
              <a:off x="-71973" y="10795497"/>
              <a:ext cx="2913670" cy="46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6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7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8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0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6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3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4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7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9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0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4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1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5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6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1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7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8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9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0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2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3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3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6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8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9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0" name="CONSIDERATIONSS"/>
            <p:cNvSpPr txBox="1"/>
            <p:nvPr/>
          </p:nvSpPr>
          <p:spPr>
            <a:xfrm>
              <a:off x="863300" y="135860"/>
              <a:ext cx="3928553" cy="531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</a:t>
              </a:r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2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4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6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7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8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9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0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1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2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3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5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7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0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4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5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1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2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3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6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21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8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2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2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3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4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5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6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7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8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9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30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6" name="Group"/>
          <p:cNvGrpSpPr/>
          <p:nvPr/>
        </p:nvGrpSpPr>
        <p:grpSpPr>
          <a:xfrm>
            <a:off x="18325766" y="6146204"/>
            <a:ext cx="5330387" cy="2042093"/>
            <a:chOff x="0" y="0"/>
            <a:chExt cx="5330386" cy="2042091"/>
          </a:xfrm>
        </p:grpSpPr>
        <p:sp>
          <p:nvSpPr>
            <p:cNvPr id="1133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4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5" name="Line"/>
            <p:cNvSpPr/>
            <p:nvPr/>
          </p:nvSpPr>
          <p:spPr>
            <a:xfrm>
              <a:off x="809193" y="175104"/>
              <a:ext cx="95822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4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7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0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5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3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4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5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6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7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8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9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90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81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5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6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7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8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9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2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8" name="Group"/>
          <p:cNvGrpSpPr/>
          <p:nvPr/>
        </p:nvGrpSpPr>
        <p:grpSpPr>
          <a:xfrm>
            <a:off x="8509365" y="1528233"/>
            <a:ext cx="11670593" cy="3450579"/>
            <a:chOff x="0" y="25400"/>
            <a:chExt cx="11670592" cy="3450577"/>
          </a:xfrm>
        </p:grpSpPr>
        <p:sp>
          <p:nvSpPr>
            <p:cNvPr id="1195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6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github.com</a:t>
              </a:r>
              <a:r>
                <a:rPr dirty="0"/>
                <a:t>/</a:t>
              </a:r>
              <a:r>
                <a:rPr dirty="0" err="1"/>
                <a:t>aaronpeikert</a:t>
              </a:r>
              <a:r>
                <a:rPr dirty="0"/>
                <a:t>/reproducible-research</a:t>
              </a:r>
            </a:p>
          </p:txBody>
        </p:sp>
        <p:sp>
          <p:nvSpPr>
            <p:cNvPr id="1197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6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9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200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8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201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6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7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9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10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11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2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4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5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7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2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8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2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3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4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5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6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7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8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2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3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4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5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6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5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8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0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1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3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4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2" animBg="1" advAuto="0"/>
      <p:bldP spid="1242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51" name="Group"/>
          <p:cNvGrpSpPr/>
          <p:nvPr/>
        </p:nvGrpSpPr>
        <p:grpSpPr>
          <a:xfrm>
            <a:off x="16422226" y="5698281"/>
            <a:ext cx="7547584" cy="4432405"/>
            <a:chOff x="0" y="0"/>
            <a:chExt cx="7547582" cy="4432403"/>
          </a:xfrm>
        </p:grpSpPr>
        <p:sp>
          <p:nvSpPr>
            <p:cNvPr id="1248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9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50" name="Line"/>
            <p:cNvSpPr/>
            <p:nvPr/>
          </p:nvSpPr>
          <p:spPr>
            <a:xfrm>
              <a:off x="0" y="226568"/>
              <a:ext cx="1063115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2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2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3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4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4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5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6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8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9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0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61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3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7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6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4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7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0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1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2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3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4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5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80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8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9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81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4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5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6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7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8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9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90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2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2" animBg="1" advAuto="0"/>
      <p:bldP spid="1291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95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300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6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8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4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9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1985798" y="854334"/>
            <a:ext cx="9486171" cy="3476189"/>
            <a:chOff x="0" y="-211"/>
            <a:chExt cx="9486170" cy="3476188"/>
          </a:xfrm>
        </p:grpSpPr>
        <p:sp>
          <p:nvSpPr>
            <p:cNvPr id="1301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2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3" name="Line"/>
            <p:cNvSpPr/>
            <p:nvPr/>
          </p:nvSpPr>
          <p:spPr>
            <a:xfrm>
              <a:off x="111502" y="218268"/>
              <a:ext cx="873113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305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6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9" name="Group"/>
          <p:cNvGrpSpPr/>
          <p:nvPr/>
        </p:nvGrpSpPr>
        <p:grpSpPr>
          <a:xfrm>
            <a:off x="10749115" y="1759541"/>
            <a:ext cx="4054572" cy="1373519"/>
            <a:chOff x="0" y="0"/>
            <a:chExt cx="4054571" cy="1373517"/>
          </a:xfrm>
        </p:grpSpPr>
        <p:sp>
          <p:nvSpPr>
            <p:cNvPr id="1310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71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dirty="0"/>
            </a:p>
          </p:txBody>
        </p:sp>
        <p:sp>
          <p:nvSpPr>
            <p:cNvPr id="1311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9" name="Group"/>
          <p:cNvGrpSpPr/>
          <p:nvPr/>
        </p:nvGrpSpPr>
        <p:grpSpPr>
          <a:xfrm>
            <a:off x="7296486" y="1119251"/>
            <a:ext cx="10309243" cy="2311739"/>
            <a:chOff x="88391" y="-1"/>
            <a:chExt cx="10309241" cy="2311737"/>
          </a:xfrm>
        </p:grpSpPr>
        <p:sp>
          <p:nvSpPr>
            <p:cNvPr id="1316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7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8" name="Line"/>
            <p:cNvSpPr/>
            <p:nvPr/>
          </p:nvSpPr>
          <p:spPr>
            <a:xfrm>
              <a:off x="88391" y="173029"/>
              <a:ext cx="1351843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20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2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3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4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5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6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7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8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9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30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31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3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5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6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7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8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0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41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2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3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4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5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6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7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8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9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5" name="Group"/>
          <p:cNvGrpSpPr/>
          <p:nvPr/>
        </p:nvGrpSpPr>
        <p:grpSpPr>
          <a:xfrm>
            <a:off x="18325766" y="6146204"/>
            <a:ext cx="5330387" cy="1953193"/>
            <a:chOff x="0" y="0"/>
            <a:chExt cx="5330386" cy="1953191"/>
          </a:xfrm>
        </p:grpSpPr>
        <p:sp>
          <p:nvSpPr>
            <p:cNvPr id="1352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3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354" name="Line"/>
            <p:cNvSpPr/>
            <p:nvPr/>
          </p:nvSpPr>
          <p:spPr>
            <a:xfrm>
              <a:off x="758393" y="175104"/>
              <a:ext cx="95822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6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3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4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5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6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7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8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9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0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6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7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8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9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400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2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3" name="Oval 23"/>
          <p:cNvSpPr/>
          <p:nvPr/>
        </p:nvSpPr>
        <p:spPr>
          <a:xfrm>
            <a:off x="13718453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4" name="Oval 23"/>
          <p:cNvSpPr/>
          <p:nvPr/>
        </p:nvSpPr>
        <p:spPr>
          <a:xfrm>
            <a:off x="13718453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5" name="Oval 23"/>
          <p:cNvSpPr/>
          <p:nvPr/>
        </p:nvSpPr>
        <p:spPr>
          <a:xfrm>
            <a:off x="13718453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6" name="Oval 23"/>
          <p:cNvSpPr/>
          <p:nvPr/>
        </p:nvSpPr>
        <p:spPr>
          <a:xfrm>
            <a:off x="13718453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7" name="Oval 23"/>
          <p:cNvSpPr/>
          <p:nvPr/>
        </p:nvSpPr>
        <p:spPr>
          <a:xfrm>
            <a:off x="13718453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8" name="Oval 23"/>
          <p:cNvSpPr/>
          <p:nvPr/>
        </p:nvSpPr>
        <p:spPr>
          <a:xfrm>
            <a:off x="12812520" y="837495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9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1394494" y="1524000"/>
            <a:ext cx="9486171" cy="3475978"/>
            <a:chOff x="0" y="0"/>
            <a:chExt cx="9486170" cy="3475977"/>
          </a:xfrm>
        </p:grpSpPr>
        <p:sp>
          <p:nvSpPr>
            <p:cNvPr id="120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4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2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5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7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8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9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</a:t>
              </a:r>
              <a:r>
                <a:rPr dirty="0">
                  <a:solidFill>
                    <a:srgbClr val="374556"/>
                  </a:solidFill>
                </a:rPr>
                <a:t>(</a:t>
              </a:r>
              <a:r>
                <a:rPr u="sng" dirty="0">
                  <a:solidFill>
                    <a:srgbClr val="37455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https://cran.r-project.org/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0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dirty="0">
                  <a:solidFill>
                    <a:srgbClr val="374556"/>
                  </a:solidFill>
                </a:rPr>
                <a:t>R-studio (</a:t>
              </a:r>
              <a:r>
                <a:rPr u="sng" dirty="0">
                  <a:solidFill>
                    <a:srgbClr val="374556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http://www.rstudio.com/download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1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solidFill>
                    <a:srgbClr val="374556"/>
                  </a:solidFill>
                </a:rP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https://github.com/Center-for-Health-Data-Science/FromExceltoR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</p:grpSp>
      <p:pic>
        <p:nvPicPr>
          <p:cNvPr id="133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4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6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7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8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9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dirty="0" err="1"/>
              <a:t>Rmd</a:t>
            </a:r>
            <a:r>
              <a:rPr dirty="0"/>
              <a:t>) &amp; exercises</a:t>
            </a:r>
          </a:p>
        </p:txBody>
      </p:sp>
      <p:sp>
        <p:nvSpPr>
          <p:cNvPr id="140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2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3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6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5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7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8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Well-defined “additive” (+) structure.</a:t>
              </a:r>
            </a:p>
          </p:txBody>
        </p:sp>
        <p:sp>
          <p:nvSpPr>
            <p:cNvPr id="1419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20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6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7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8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31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9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0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2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6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7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1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2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5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2E602C41-D9A0-DCC0-C0BD-44CEE3755C40}"/>
              </a:ext>
            </a:extLst>
          </p:cNvPr>
          <p:cNvSpPr txBox="1"/>
          <p:nvPr/>
        </p:nvSpPr>
        <p:spPr>
          <a:xfrm>
            <a:off x="9964441" y="3862055"/>
            <a:ext cx="1041135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g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gplot(my_wine, aes(.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..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))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5E71A945-B42E-8C37-D1AB-AD973EB8EF30}"/>
              </a:ext>
            </a:extLst>
          </p:cNvPr>
          <p:cNvSpPr/>
          <p:nvPr/>
        </p:nvSpPr>
        <p:spPr>
          <a:xfrm>
            <a:off x="-29388" y="-53314"/>
            <a:ext cx="24430076" cy="30017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DK" dirty="0"/>
          </a:p>
        </p:txBody>
      </p:sp>
      <p:sp>
        <p:nvSpPr>
          <p:cNvPr id="19" name="GGPLOT CHEAT SHEET">
            <a:extLst>
              <a:ext uri="{FF2B5EF4-FFF2-40B4-BE49-F238E27FC236}">
                <a16:creationId xmlns:a16="http://schemas.microsoft.com/office/drawing/2014/main" id="{8296FFEE-35DC-7A20-5A19-79CCCD2FBEDA}"/>
              </a:ext>
            </a:extLst>
          </p:cNvPr>
          <p:cNvSpPr txBox="1"/>
          <p:nvPr/>
        </p:nvSpPr>
        <p:spPr>
          <a:xfrm>
            <a:off x="6189284" y="1131609"/>
            <a:ext cx="11400192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GGPLOT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BASIC</a:t>
            </a:r>
            <a:r>
              <a:rPr dirty="0"/>
              <a:t> </a:t>
            </a:r>
            <a:r>
              <a:rPr lang="en-US" dirty="0"/>
              <a:t>STRUCTURE</a:t>
            </a:r>
            <a:r>
              <a:rPr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DFE2D8-196E-3C68-7CF8-346F30CB5BA2}"/>
              </a:ext>
            </a:extLst>
          </p:cNvPr>
          <p:cNvSpPr txBox="1"/>
          <p:nvPr/>
        </p:nvSpPr>
        <p:spPr>
          <a:xfrm>
            <a:off x="16142715" y="7003818"/>
            <a:ext cx="879901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variable to base the color on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A7A36786-8560-07AD-E5D6-2BDDFCB7503D}"/>
              </a:ext>
            </a:extLst>
          </p:cNvPr>
          <p:cNvSpPr/>
          <p:nvPr/>
        </p:nvSpPr>
        <p:spPr>
          <a:xfrm flipH="1">
            <a:off x="15158660" y="4916435"/>
            <a:ext cx="34026" cy="489600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3CDAEDDC-726F-6E0E-F027-5AF7025F2BA9}"/>
              </a:ext>
            </a:extLst>
          </p:cNvPr>
          <p:cNvSpPr/>
          <p:nvPr/>
        </p:nvSpPr>
        <p:spPr>
          <a:xfrm>
            <a:off x="15189140" y="5687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C9A9690E-D359-C488-742B-DB721162ADEB}"/>
              </a:ext>
            </a:extLst>
          </p:cNvPr>
          <p:cNvSpPr/>
          <p:nvPr/>
        </p:nvSpPr>
        <p:spPr>
          <a:xfrm>
            <a:off x="15158660" y="65127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B3102BE2-EBA8-24EC-EC19-4686E763343E}"/>
              </a:ext>
            </a:extLst>
          </p:cNvPr>
          <p:cNvSpPr/>
          <p:nvPr/>
        </p:nvSpPr>
        <p:spPr>
          <a:xfrm>
            <a:off x="15158660" y="7338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E86166E9-0A06-A827-221A-DD89C6B7EAE7}"/>
              </a:ext>
            </a:extLst>
          </p:cNvPr>
          <p:cNvSpPr/>
          <p:nvPr/>
        </p:nvSpPr>
        <p:spPr>
          <a:xfrm>
            <a:off x="15158660" y="81637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38957CA8-5C15-9FB2-2409-A8A3A9F20D2A}"/>
              </a:ext>
            </a:extLst>
          </p:cNvPr>
          <p:cNvSpPr/>
          <p:nvPr/>
        </p:nvSpPr>
        <p:spPr>
          <a:xfrm>
            <a:off x="15158660" y="8989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9193F-DA20-7A5D-4ABA-F98B218EFB17}"/>
              </a:ext>
            </a:extLst>
          </p:cNvPr>
          <p:cNvSpPr txBox="1"/>
          <p:nvPr/>
        </p:nvSpPr>
        <p:spPr>
          <a:xfrm>
            <a:off x="16142715" y="5356724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rgbClr val="374556"/>
                </a:solidFill>
              </a:rPr>
              <a:t>x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what's on the x-axis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9418C7-252D-0D4C-888E-BC041156E15C}"/>
              </a:ext>
            </a:extLst>
          </p:cNvPr>
          <p:cNvSpPr txBox="1"/>
          <p:nvPr/>
        </p:nvSpPr>
        <p:spPr>
          <a:xfrm>
            <a:off x="16142715" y="6168743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y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what's on the y-axis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831CDF-52D2-3A9E-97E9-9F4FAF6FD1CF}"/>
              </a:ext>
            </a:extLst>
          </p:cNvPr>
          <p:cNvSpPr txBox="1"/>
          <p:nvPr/>
        </p:nvSpPr>
        <p:spPr>
          <a:xfrm>
            <a:off x="16142715" y="7792781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fill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</a:t>
            </a:r>
            <a:r>
              <a:rPr lang="en-US" sz="3200" dirty="0">
                <a:solidFill>
                  <a:srgbClr val="374556"/>
                </a:solidFill>
              </a:rPr>
              <a:t>variable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to base the fill on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32C47F-ACEF-0583-B7D3-0C7BEAEF1109}"/>
              </a:ext>
            </a:extLst>
          </p:cNvPr>
          <p:cNvSpPr txBox="1"/>
          <p:nvPr/>
        </p:nvSpPr>
        <p:spPr>
          <a:xfrm>
            <a:off x="16142715" y="8665760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size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</a:t>
            </a:r>
            <a:r>
              <a:rPr lang="en-US" sz="3200" dirty="0">
                <a:solidFill>
                  <a:srgbClr val="374556"/>
                </a:solidFill>
              </a:rPr>
              <a:t>variable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to base size on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2A580A-F67B-90D3-AA72-04E4F4BB5972}"/>
              </a:ext>
            </a:extLst>
          </p:cNvPr>
          <p:cNvSpPr txBox="1"/>
          <p:nvPr/>
        </p:nvSpPr>
        <p:spPr>
          <a:xfrm>
            <a:off x="16142715" y="9454921"/>
            <a:ext cx="581705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shape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</a:t>
            </a:r>
            <a:r>
              <a:rPr lang="en-US" sz="3200" dirty="0">
                <a:solidFill>
                  <a:srgbClr val="374556"/>
                </a:solidFill>
              </a:rPr>
              <a:t>variable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to base shape on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651FE23C-8267-BFE8-563E-013EA9E77DBA}"/>
              </a:ext>
            </a:extLst>
          </p:cNvPr>
          <p:cNvSpPr/>
          <p:nvPr/>
        </p:nvSpPr>
        <p:spPr>
          <a:xfrm>
            <a:off x="15158660" y="97893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4CC06C-F64A-3E4D-19DB-E0459CB4BDFA}"/>
              </a:ext>
            </a:extLst>
          </p:cNvPr>
          <p:cNvSpPr txBox="1"/>
          <p:nvPr/>
        </p:nvSpPr>
        <p:spPr>
          <a:xfrm rot="16200000">
            <a:off x="13096315" y="2147926"/>
            <a:ext cx="41465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solidFill>
                  <a:srgbClr val="374556"/>
                </a:solidFill>
              </a:rPr>
              <a:t>{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sym typeface="Calibri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DF27A316-A0F8-020D-DE8A-DCADEA946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134675"/>
              </p:ext>
            </p:extLst>
          </p:nvPr>
        </p:nvGraphicFramePr>
        <p:xfrm>
          <a:off x="855878" y="3967628"/>
          <a:ext cx="7508517" cy="2631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510">
                  <a:extLst>
                    <a:ext uri="{9D8B030D-6E8A-4147-A177-3AD203B41FA5}">
                      <a16:colId xmlns:a16="http://schemas.microsoft.com/office/drawing/2014/main" val="957514194"/>
                    </a:ext>
                  </a:extLst>
                </a:gridCol>
                <a:gridCol w="1300578">
                  <a:extLst>
                    <a:ext uri="{9D8B030D-6E8A-4147-A177-3AD203B41FA5}">
                      <a16:colId xmlns:a16="http://schemas.microsoft.com/office/drawing/2014/main" val="2705506175"/>
                    </a:ext>
                  </a:extLst>
                </a:gridCol>
                <a:gridCol w="1575972">
                  <a:extLst>
                    <a:ext uri="{9D8B030D-6E8A-4147-A177-3AD203B41FA5}">
                      <a16:colId xmlns:a16="http://schemas.microsoft.com/office/drawing/2014/main" val="41275062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60733559"/>
                    </a:ext>
                  </a:extLst>
                </a:gridCol>
                <a:gridCol w="1166657">
                  <a:extLst>
                    <a:ext uri="{9D8B030D-6E8A-4147-A177-3AD203B41FA5}">
                      <a16:colId xmlns:a16="http://schemas.microsoft.com/office/drawing/2014/main" val="2052329950"/>
                    </a:ext>
                  </a:extLst>
                </a:gridCol>
              </a:tblGrid>
              <a:tr h="695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Type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lc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Country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Flavonoids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Color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45766"/>
                  </a:ext>
                </a:extLst>
              </a:tr>
              <a:tr h="6828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Barolo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Italy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3.64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5.4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3304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DK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r>
                        <a:rPr lang="en-US" sz="2400" dirty="0" err="1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arbera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12.0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Italy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2.41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44431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Merlot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13.5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France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1.57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3.8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59984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90D88B4B-D2B5-C951-FCBF-B1ADA414660F}"/>
              </a:ext>
            </a:extLst>
          </p:cNvPr>
          <p:cNvSpPr txBox="1"/>
          <p:nvPr/>
        </p:nvSpPr>
        <p:spPr>
          <a:xfrm>
            <a:off x="14913535" y="3862055"/>
            <a:ext cx="6503934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x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 = Type, y = Alc))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E2C4B3-08DB-B934-B036-45D876B9C2C4}"/>
              </a:ext>
            </a:extLst>
          </p:cNvPr>
          <p:cNvSpPr txBox="1"/>
          <p:nvPr/>
        </p:nvSpPr>
        <p:spPr>
          <a:xfrm>
            <a:off x="20185141" y="3869064"/>
            <a:ext cx="97818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+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3BB931-0EEB-6A6C-B60A-12FE706015AF}"/>
              </a:ext>
            </a:extLst>
          </p:cNvPr>
          <p:cNvSpPr txBox="1"/>
          <p:nvPr/>
        </p:nvSpPr>
        <p:spPr>
          <a:xfrm>
            <a:off x="10793108" y="4681512"/>
            <a:ext cx="505613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g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B06BC65-3701-4EE7-14DD-4A28CF917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784" y="7598853"/>
            <a:ext cx="8223121" cy="5179918"/>
          </a:xfrm>
          <a:prstGeom prst="rect">
            <a:avLst/>
          </a:prstGeom>
        </p:spPr>
      </p:pic>
      <p:pic>
        <p:nvPicPr>
          <p:cNvPr id="55" name="Picture 5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8E4116F-63A3-DDAD-0202-BDB560978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3" y="7588112"/>
            <a:ext cx="8651097" cy="51906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3A44F2F-FE4A-0A64-864D-73C02D3F517B}"/>
              </a:ext>
            </a:extLst>
          </p:cNvPr>
          <p:cNvSpPr txBox="1"/>
          <p:nvPr/>
        </p:nvSpPr>
        <p:spPr>
          <a:xfrm>
            <a:off x="19177385" y="3862055"/>
            <a:ext cx="5163435" cy="5936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, fill = Country)) +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5712AB-C466-B91E-CC5B-35134D84C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512" y="753688"/>
            <a:ext cx="1727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6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28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3" grpId="2" animBg="1"/>
      <p:bldP spid="34" grpId="0" animBg="1"/>
      <p:bldP spid="34" grpId="1" animBg="1"/>
      <p:bldP spid="35" grpId="0"/>
      <p:bldP spid="36" grpId="0"/>
      <p:bldP spid="38" grpId="0"/>
      <p:bldP spid="38" grpId="1"/>
      <p:bldP spid="38" grpId="2"/>
      <p:bldP spid="39" grpId="0"/>
      <p:bldP spid="39" grpId="1"/>
      <p:bldP spid="40" grpId="0"/>
      <p:bldP spid="40" grpId="1"/>
      <p:bldP spid="41" grpId="0" animBg="1"/>
      <p:bldP spid="41" grpId="1" animBg="1"/>
      <p:bldP spid="44" grpId="0"/>
      <p:bldP spid="47" grpId="0" animBg="1"/>
      <p:bldP spid="48" grpId="0"/>
      <p:bldP spid="49" grpId="0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9B4280-FA6C-3CAE-712B-D23C60402512}"/>
              </a:ext>
            </a:extLst>
          </p:cNvPr>
          <p:cNvSpPr txBox="1"/>
          <p:nvPr/>
        </p:nvSpPr>
        <p:spPr>
          <a:xfrm>
            <a:off x="1041400" y="4040151"/>
            <a:ext cx="6858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Geoms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inherit the parameters from the ggplot they are added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A9B57-B00C-AD25-0ED7-0C0EE068FBE1}"/>
              </a:ext>
            </a:extLst>
          </p:cNvPr>
          <p:cNvSpPr txBox="1"/>
          <p:nvPr/>
        </p:nvSpPr>
        <p:spPr>
          <a:xfrm>
            <a:off x="17098452" y="4040151"/>
            <a:ext cx="6858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Things outside the aes apply to everything!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20A9D-0A72-AAD1-7552-905195025607}"/>
              </a:ext>
            </a:extLst>
          </p:cNvPr>
          <p:cNvSpPr txBox="1"/>
          <p:nvPr/>
        </p:nvSpPr>
        <p:spPr>
          <a:xfrm>
            <a:off x="290254" y="6323449"/>
            <a:ext cx="1009834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		   y = Alc,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fill = country))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DB673-BF5A-010F-C8BC-366FD1F6DC01}"/>
              </a:ext>
            </a:extLst>
          </p:cNvPr>
          <p:cNvSpPr txBox="1"/>
          <p:nvPr/>
        </p:nvSpPr>
        <p:spPr>
          <a:xfrm>
            <a:off x="17246600" y="6323449"/>
            <a:ext cx="706302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y = Alc))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</a:t>
            </a:r>
            <a:r>
              <a:rPr lang="en-US" sz="2800" dirty="0">
                <a:solidFill>
                  <a:srgbClr val="374556"/>
                </a:solidFill>
                <a:latin typeface="Courier"/>
              </a:rPr>
              <a:t>fill = 'green'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F400E-6B16-BACA-F79A-0BDBF4FC79A2}"/>
              </a:ext>
            </a:extLst>
          </p:cNvPr>
          <p:cNvSpPr txBox="1"/>
          <p:nvPr/>
        </p:nvSpPr>
        <p:spPr>
          <a:xfrm>
            <a:off x="8729154" y="4048553"/>
            <a:ext cx="78232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Alternatively, you can specify additional parameters directly in the geom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DA54F-875E-971B-8063-6C95719AB7E5}"/>
              </a:ext>
            </a:extLst>
          </p:cNvPr>
          <p:cNvSpPr txBox="1"/>
          <p:nvPr/>
        </p:nvSpPr>
        <p:spPr>
          <a:xfrm>
            <a:off x="8729154" y="6323449"/>
            <a:ext cx="782320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y = Alc))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eom_col(aes(fill = Country))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D0D445A2-0A05-F4E3-883C-2B39F1CE77F3}"/>
              </a:ext>
            </a:extLst>
          </p:cNvPr>
          <p:cNvSpPr/>
          <p:nvPr/>
        </p:nvSpPr>
        <p:spPr>
          <a:xfrm>
            <a:off x="-29388" y="-53314"/>
            <a:ext cx="24430076" cy="30017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" name="GGPLOT CHEAT SHEET">
            <a:extLst>
              <a:ext uri="{FF2B5EF4-FFF2-40B4-BE49-F238E27FC236}">
                <a16:creationId xmlns:a16="http://schemas.microsoft.com/office/drawing/2014/main" id="{2E2638BB-6D19-0373-FBE9-92341E9ED040}"/>
              </a:ext>
            </a:extLst>
          </p:cNvPr>
          <p:cNvSpPr txBox="1"/>
          <p:nvPr/>
        </p:nvSpPr>
        <p:spPr>
          <a:xfrm>
            <a:off x="5835322" y="1146849"/>
            <a:ext cx="12924626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GGPLOT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INHERITANCE AND THE AES</a:t>
            </a:r>
            <a:endParaRPr dirty="0"/>
          </a:p>
        </p:txBody>
      </p:sp>
      <p:pic>
        <p:nvPicPr>
          <p:cNvPr id="14" name="Picture 1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2197ED1-9E74-A58B-823E-E67BC1C58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58" y="8891140"/>
            <a:ext cx="6618546" cy="3971127"/>
          </a:xfrm>
          <a:prstGeom prst="rect">
            <a:avLst/>
          </a:prstGeom>
        </p:spPr>
      </p:pic>
      <p:pic>
        <p:nvPicPr>
          <p:cNvPr id="16" name="Picture 1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5EF6FA6-6755-C04A-CAE0-FDC4163F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98" y="8891140"/>
            <a:ext cx="6541056" cy="3924633"/>
          </a:xfrm>
          <a:prstGeom prst="rect">
            <a:avLst/>
          </a:prstGeom>
        </p:spPr>
      </p:pic>
      <p:pic>
        <p:nvPicPr>
          <p:cNvPr id="18" name="Picture 17" descr="A graph of a number of bars&#10;&#10;Description automatically generated">
            <a:extLst>
              <a:ext uri="{FF2B5EF4-FFF2-40B4-BE49-F238E27FC236}">
                <a16:creationId xmlns:a16="http://schemas.microsoft.com/office/drawing/2014/main" id="{CCAA4BB7-DBC7-F8B9-7A6A-FC6D3F657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1780" y="8891140"/>
            <a:ext cx="6541056" cy="392463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B80D44-61FB-F000-9860-298B4527CB99}"/>
              </a:ext>
            </a:extLst>
          </p:cNvPr>
          <p:cNvSpPr/>
          <p:nvPr/>
        </p:nvSpPr>
        <p:spPr>
          <a:xfrm>
            <a:off x="3822357" y="7746999"/>
            <a:ext cx="1587843" cy="719653"/>
          </a:xfrm>
          <a:custGeom>
            <a:avLst/>
            <a:gdLst>
              <a:gd name="connsiteX0" fmla="*/ 1600200 w 1600200"/>
              <a:gd name="connsiteY0" fmla="*/ 0 h 848126"/>
              <a:gd name="connsiteX1" fmla="*/ 1168400 w 1600200"/>
              <a:gd name="connsiteY1" fmla="*/ 838200 h 848126"/>
              <a:gd name="connsiteX2" fmla="*/ 0 w 1600200"/>
              <a:gd name="connsiteY2" fmla="*/ 457200 h 848126"/>
              <a:gd name="connsiteX0" fmla="*/ 1600200 w 1600200"/>
              <a:gd name="connsiteY0" fmla="*/ 0 h 851736"/>
              <a:gd name="connsiteX1" fmla="*/ 1168400 w 1600200"/>
              <a:gd name="connsiteY1" fmla="*/ 838200 h 851736"/>
              <a:gd name="connsiteX2" fmla="*/ 0 w 1600200"/>
              <a:gd name="connsiteY2" fmla="*/ 457200 h 851736"/>
              <a:gd name="connsiteX0" fmla="*/ 1587843 w 1587843"/>
              <a:gd name="connsiteY0" fmla="*/ 0 h 849603"/>
              <a:gd name="connsiteX1" fmla="*/ 1156043 w 1587843"/>
              <a:gd name="connsiteY1" fmla="*/ 838200 h 849603"/>
              <a:gd name="connsiteX2" fmla="*/ 0 w 1587843"/>
              <a:gd name="connsiteY2" fmla="*/ 395417 h 849603"/>
              <a:gd name="connsiteX0" fmla="*/ 1587843 w 1587843"/>
              <a:gd name="connsiteY0" fmla="*/ 0 h 719653"/>
              <a:gd name="connsiteX1" fmla="*/ 1032476 w 1587843"/>
              <a:gd name="connsiteY1" fmla="*/ 702275 h 719653"/>
              <a:gd name="connsiteX2" fmla="*/ 0 w 1587843"/>
              <a:gd name="connsiteY2" fmla="*/ 395417 h 71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843" h="719653">
                <a:moveTo>
                  <a:pt x="1587843" y="0"/>
                </a:moveTo>
                <a:cubicBezTo>
                  <a:pt x="1505293" y="381000"/>
                  <a:pt x="1299176" y="626075"/>
                  <a:pt x="1032476" y="702275"/>
                </a:cubicBezTo>
                <a:cubicBezTo>
                  <a:pt x="765776" y="778475"/>
                  <a:pt x="55262" y="590951"/>
                  <a:pt x="0" y="395417"/>
                </a:cubicBezTo>
              </a:path>
            </a:pathLst>
          </a:custGeom>
          <a:noFill/>
          <a:ln w="19050" cap="flat">
            <a:solidFill>
              <a:srgbClr val="C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C06C8-D8A7-742A-CEC3-B9E12950F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602" y="724191"/>
            <a:ext cx="1727200" cy="1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298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8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ADDITIVE STRUCTURE</a:t>
              </a:r>
            </a:p>
          </p:txBody>
        </p:sp>
        <p:sp>
          <p:nvSpPr>
            <p:cNvPr id="1449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3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4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1456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58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DATASET, SAMPLES &amp; OBSERVATIONS</a:t>
                </a:r>
              </a:p>
            </p:txBody>
          </p:sp>
        </p:grpSp>
      </p:grpSp>
      <p:grpSp>
        <p:nvGrpSpPr>
          <p:cNvPr id="1468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61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2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grpSp>
            <p:nvGrpSpPr>
              <p:cNvPr id="1466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9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70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73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2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9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4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91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5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8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3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501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1" animBg="1" advAuto="0"/>
      <p:bldP spid="1468" grpId="2" animBg="1" advAuto="0"/>
      <p:bldP spid="1475" grpId="3" animBg="1" advAuto="0"/>
      <p:bldP spid="1482" grpId="5" animBg="1" advAuto="0"/>
      <p:bldP spid="1489" grpId="7" animBg="1" advAuto="0"/>
      <p:bldP spid="1494" grpId="8" animBg="1" advAuto="0"/>
      <p:bldP spid="1497" grpId="4" animBg="1" advAuto="0"/>
      <p:bldP spid="1500" grpId="6" animBg="1" advAuto="0"/>
      <p:bldP spid="1503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69CC9-3BE8-806A-E9EC-71B09E0BB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2309AA0-328A-7E0A-77A2-B54FB9769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66949"/>
              </p:ext>
            </p:extLst>
          </p:nvPr>
        </p:nvGraphicFramePr>
        <p:xfrm>
          <a:off x="2265866" y="7141301"/>
          <a:ext cx="3840814" cy="4286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056">
                  <a:extLst>
                    <a:ext uri="{9D8B030D-6E8A-4147-A177-3AD203B41FA5}">
                      <a16:colId xmlns:a16="http://schemas.microsoft.com/office/drawing/2014/main" val="957514194"/>
                    </a:ext>
                  </a:extLst>
                </a:gridCol>
                <a:gridCol w="1700758">
                  <a:extLst>
                    <a:ext uri="{9D8B030D-6E8A-4147-A177-3AD203B41FA5}">
                      <a16:colId xmlns:a16="http://schemas.microsoft.com/office/drawing/2014/main" val="2705506175"/>
                    </a:ext>
                  </a:extLst>
                </a:gridCol>
              </a:tblGrid>
              <a:tr h="695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Sample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Measure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45766"/>
                  </a:ext>
                </a:extLst>
              </a:tr>
              <a:tr h="6828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3304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-0.1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44431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599846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1.8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288138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238018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…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…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834265"/>
                  </a:ext>
                </a:extLst>
              </a:tr>
            </a:tbl>
          </a:graphicData>
        </a:graphic>
      </p:graphicFrame>
      <p:sp>
        <p:nvSpPr>
          <p:cNvPr id="1447" name="Rectangle">
            <a:extLst>
              <a:ext uri="{FF2B5EF4-FFF2-40B4-BE49-F238E27FC236}">
                <a16:creationId xmlns:a16="http://schemas.microsoft.com/office/drawing/2014/main" id="{5C3E28DB-D422-0660-8D99-DA8CF81633BB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>
            <a:extLst>
              <a:ext uri="{FF2B5EF4-FFF2-40B4-BE49-F238E27FC236}">
                <a16:creationId xmlns:a16="http://schemas.microsoft.com/office/drawing/2014/main" id="{CBEB6054-B9C7-8C12-0F3C-03D4F2449AD7}"/>
              </a:ext>
            </a:extLst>
          </p:cNvPr>
          <p:cNvGrpSpPr/>
          <p:nvPr/>
        </p:nvGrpSpPr>
        <p:grpSpPr>
          <a:xfrm>
            <a:off x="608383" y="2113654"/>
            <a:ext cx="7509825" cy="2181156"/>
            <a:chOff x="0" y="570639"/>
            <a:chExt cx="7509824" cy="2181155"/>
          </a:xfrm>
        </p:grpSpPr>
        <p:sp>
          <p:nvSpPr>
            <p:cNvPr id="1448" name="GGPLOT2…">
              <a:extLst>
                <a:ext uri="{FF2B5EF4-FFF2-40B4-BE49-F238E27FC236}">
                  <a16:creationId xmlns:a16="http://schemas.microsoft.com/office/drawing/2014/main" id="{6FAB45FB-C4D5-FB01-A0BE-A8A5D5B0F7B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ADDITIVE STRUCTURE</a:t>
              </a:r>
            </a:p>
          </p:txBody>
        </p:sp>
        <p:sp>
          <p:nvSpPr>
            <p:cNvPr id="1449" name="Line">
              <a:extLst>
                <a:ext uri="{FF2B5EF4-FFF2-40B4-BE49-F238E27FC236}">
                  <a16:creationId xmlns:a16="http://schemas.microsoft.com/office/drawing/2014/main" id="{4219A54F-9208-AB46-ADB2-F801BFB6E2A2}"/>
                </a:ext>
              </a:extLst>
            </p:cNvPr>
            <p:cNvSpPr/>
            <p:nvPr/>
          </p:nvSpPr>
          <p:spPr>
            <a:xfrm>
              <a:off x="431430" y="833510"/>
              <a:ext cx="1350009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52" name="Oval 16">
            <a:extLst>
              <a:ext uri="{FF2B5EF4-FFF2-40B4-BE49-F238E27FC236}">
                <a16:creationId xmlns:a16="http://schemas.microsoft.com/office/drawing/2014/main" id="{01EB0337-660E-C3DC-B091-4ADAF286E4B6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>
            <a:extLst>
              <a:ext uri="{FF2B5EF4-FFF2-40B4-BE49-F238E27FC236}">
                <a16:creationId xmlns:a16="http://schemas.microsoft.com/office/drawing/2014/main" id="{36AA5B9D-A316-FD8E-7370-777412226698}"/>
              </a:ext>
            </a:extLst>
          </p:cNvPr>
          <p:cNvGrpSpPr/>
          <p:nvPr/>
        </p:nvGrpSpPr>
        <p:grpSpPr>
          <a:xfrm>
            <a:off x="10045698" y="1515845"/>
            <a:ext cx="13574875" cy="2682398"/>
            <a:chOff x="-1" y="-1"/>
            <a:chExt cx="13574873" cy="2682396"/>
          </a:xfrm>
        </p:grpSpPr>
        <p:sp>
          <p:nvSpPr>
            <p:cNvPr id="1453" name="Oval 12">
              <a:extLst>
                <a:ext uri="{FF2B5EF4-FFF2-40B4-BE49-F238E27FC236}">
                  <a16:creationId xmlns:a16="http://schemas.microsoft.com/office/drawing/2014/main" id="{C55B6DB3-55EE-18AE-841B-88B8EB1E538B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>
              <a:extLst>
                <a:ext uri="{FF2B5EF4-FFF2-40B4-BE49-F238E27FC236}">
                  <a16:creationId xmlns:a16="http://schemas.microsoft.com/office/drawing/2014/main" id="{53AC6915-2558-F329-8107-D6D555B754D3}"/>
                </a:ext>
              </a:extLst>
            </p:cNvPr>
            <p:cNvGrpSpPr/>
            <p:nvPr/>
          </p:nvGrpSpPr>
          <p:grpSpPr>
            <a:xfrm>
              <a:off x="-1" y="-1"/>
              <a:ext cx="13574873" cy="2552680"/>
              <a:chOff x="0" y="0"/>
              <a:chExt cx="13574870" cy="2552678"/>
            </a:xfrm>
          </p:grpSpPr>
          <p:sp>
            <p:nvSpPr>
              <p:cNvPr id="1454" name="Oval 25">
                <a:extLst>
                  <a:ext uri="{FF2B5EF4-FFF2-40B4-BE49-F238E27FC236}">
                    <a16:creationId xmlns:a16="http://schemas.microsoft.com/office/drawing/2014/main" id="{60BA4F73-A42D-6934-392B-16B41A532151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>
                <a:extLst>
                  <a:ext uri="{FF2B5EF4-FFF2-40B4-BE49-F238E27FC236}">
                    <a16:creationId xmlns:a16="http://schemas.microsoft.com/office/drawing/2014/main" id="{DE68C282-9FE3-5958-FACF-9E6352BAB552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1456" name="Oval 27">
                <a:extLst>
                  <a:ext uri="{FF2B5EF4-FFF2-40B4-BE49-F238E27FC236}">
                    <a16:creationId xmlns:a16="http://schemas.microsoft.com/office/drawing/2014/main" id="{F6407615-8710-A9A2-291E-85323847525A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>
                <a:extLst>
                  <a:ext uri="{FF2B5EF4-FFF2-40B4-BE49-F238E27FC236}">
                    <a16:creationId xmlns:a16="http://schemas.microsoft.com/office/drawing/2014/main" id="{B03F55C3-33B2-74AD-8E00-5C7C865D081E}"/>
                  </a:ext>
                </a:extLst>
              </p:cNvPr>
              <p:cNvSpPr/>
              <p:nvPr/>
            </p:nvSpPr>
            <p:spPr>
              <a:xfrm>
                <a:off x="6534801" y="155597"/>
                <a:ext cx="7040069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58" name="DATASET, SAMPLES &amp; OBSERVATIONS">
                <a:extLst>
                  <a:ext uri="{FF2B5EF4-FFF2-40B4-BE49-F238E27FC236}">
                    <a16:creationId xmlns:a16="http://schemas.microsoft.com/office/drawing/2014/main" id="{E2E059C4-2781-3F94-BF36-2FD3736F8CCC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DATASET, SAMPLES &amp; OBSERVATIONS</a:t>
                </a:r>
              </a:p>
            </p:txBody>
          </p:sp>
        </p:grpSp>
      </p:grpSp>
      <p:grpSp>
        <p:nvGrpSpPr>
          <p:cNvPr id="1468" name="Group">
            <a:extLst>
              <a:ext uri="{FF2B5EF4-FFF2-40B4-BE49-F238E27FC236}">
                <a16:creationId xmlns:a16="http://schemas.microsoft.com/office/drawing/2014/main" id="{B0E76C28-46CB-F344-1737-5118FDBA3194}"/>
              </a:ext>
            </a:extLst>
          </p:cNvPr>
          <p:cNvGrpSpPr/>
          <p:nvPr/>
        </p:nvGrpSpPr>
        <p:grpSpPr>
          <a:xfrm>
            <a:off x="10045697" y="3404341"/>
            <a:ext cx="13573586" cy="2952341"/>
            <a:chOff x="-2" y="-1"/>
            <a:chExt cx="13573584" cy="2952340"/>
          </a:xfrm>
        </p:grpSpPr>
        <p:sp>
          <p:nvSpPr>
            <p:cNvPr id="1461" name="Oval 22">
              <a:extLst>
                <a:ext uri="{FF2B5EF4-FFF2-40B4-BE49-F238E27FC236}">
                  <a16:creationId xmlns:a16="http://schemas.microsoft.com/office/drawing/2014/main" id="{221EBB8A-B65C-97DC-887E-C08B4575B682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>
              <a:extLst>
                <a:ext uri="{FF2B5EF4-FFF2-40B4-BE49-F238E27FC236}">
                  <a16:creationId xmlns:a16="http://schemas.microsoft.com/office/drawing/2014/main" id="{4FDC737B-1874-54BF-2DA0-53513FBACA34}"/>
                </a:ext>
              </a:extLst>
            </p:cNvPr>
            <p:cNvGrpSpPr/>
            <p:nvPr/>
          </p:nvGrpSpPr>
          <p:grpSpPr>
            <a:xfrm>
              <a:off x="-2" y="-1"/>
              <a:ext cx="13573584" cy="2819229"/>
              <a:chOff x="-1" y="0"/>
              <a:chExt cx="13573582" cy="2819227"/>
            </a:xfrm>
          </p:grpSpPr>
          <p:sp>
            <p:nvSpPr>
              <p:cNvPr id="1462" name="ggplot(my.DS, aes(x=alphabet, y=measure))…">
                <a:extLst>
                  <a:ext uri="{FF2B5EF4-FFF2-40B4-BE49-F238E27FC236}">
                    <a16:creationId xmlns:a16="http://schemas.microsoft.com/office/drawing/2014/main" id="{3BD734C1-FD97-1610-28B7-1845BCE5482F}"/>
                  </a:ext>
                </a:extLst>
              </p:cNvPr>
              <p:cNvSpPr/>
              <p:nvPr/>
            </p:nvSpPr>
            <p:spPr>
              <a:xfrm>
                <a:off x="6534801" y="0"/>
                <a:ext cx="7038780" cy="1738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grpSp>
            <p:nvGrpSpPr>
              <p:cNvPr id="1466" name="Group">
                <a:extLst>
                  <a:ext uri="{FF2B5EF4-FFF2-40B4-BE49-F238E27FC236}">
                    <a16:creationId xmlns:a16="http://schemas.microsoft.com/office/drawing/2014/main" id="{86DFDE9F-1CDC-F249-5B81-543BB1EAA2F3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>
                  <a:extLst>
                    <a:ext uri="{FF2B5EF4-FFF2-40B4-BE49-F238E27FC236}">
                      <a16:creationId xmlns:a16="http://schemas.microsoft.com/office/drawing/2014/main" id="{63731945-A8E4-0709-5081-5F02CF43769A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>
                  <a:extLst>
                    <a:ext uri="{FF2B5EF4-FFF2-40B4-BE49-F238E27FC236}">
                      <a16:creationId xmlns:a16="http://schemas.microsoft.com/office/drawing/2014/main" id="{77355B89-5804-0B79-7FEE-C9C0F5C23643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>
                  <a:extLst>
                    <a:ext uri="{FF2B5EF4-FFF2-40B4-BE49-F238E27FC236}">
                      <a16:creationId xmlns:a16="http://schemas.microsoft.com/office/drawing/2014/main" id="{18AA72B6-F988-B705-E0F2-AE790164009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dirty="0"/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>
            <a:extLst>
              <a:ext uri="{FF2B5EF4-FFF2-40B4-BE49-F238E27FC236}">
                <a16:creationId xmlns:a16="http://schemas.microsoft.com/office/drawing/2014/main" id="{381E0831-E020-3D37-0316-C271E72ACF2F}"/>
              </a:ext>
            </a:extLst>
          </p:cNvPr>
          <p:cNvGrpSpPr/>
          <p:nvPr/>
        </p:nvGrpSpPr>
        <p:grpSpPr>
          <a:xfrm>
            <a:off x="10045700" y="5518234"/>
            <a:ext cx="13635482" cy="2992607"/>
            <a:chOff x="0" y="-1"/>
            <a:chExt cx="13635480" cy="2992606"/>
          </a:xfrm>
        </p:grpSpPr>
        <p:sp>
          <p:nvSpPr>
            <p:cNvPr id="1469" name="Oval 9">
              <a:extLst>
                <a:ext uri="{FF2B5EF4-FFF2-40B4-BE49-F238E27FC236}">
                  <a16:creationId xmlns:a16="http://schemas.microsoft.com/office/drawing/2014/main" id="{0760CC61-1271-4E71-F78D-7D83651D95D0}"/>
                </a:ext>
              </a:extLst>
            </p:cNvPr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>
              <a:extLst>
                <a:ext uri="{FF2B5EF4-FFF2-40B4-BE49-F238E27FC236}">
                  <a16:creationId xmlns:a16="http://schemas.microsoft.com/office/drawing/2014/main" id="{9E9466F0-9ADB-905E-22BD-ABC743292981}"/>
                </a:ext>
              </a:extLst>
            </p:cNvPr>
            <p:cNvGrpSpPr/>
            <p:nvPr/>
          </p:nvGrpSpPr>
          <p:grpSpPr>
            <a:xfrm>
              <a:off x="0" y="-1"/>
              <a:ext cx="13635480" cy="2862263"/>
              <a:chOff x="0" y="0"/>
              <a:chExt cx="13635479" cy="2862261"/>
            </a:xfrm>
          </p:grpSpPr>
          <p:sp>
            <p:nvSpPr>
              <p:cNvPr id="1470" name="Freeform 23">
                <a:extLst>
                  <a:ext uri="{FF2B5EF4-FFF2-40B4-BE49-F238E27FC236}">
                    <a16:creationId xmlns:a16="http://schemas.microsoft.com/office/drawing/2014/main" id="{28EB99C4-829F-8C37-C2A5-564961CF4C39}"/>
                  </a:ext>
                </a:extLst>
              </p:cNvPr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>
                <a:extLst>
                  <a:ext uri="{FF2B5EF4-FFF2-40B4-BE49-F238E27FC236}">
                    <a16:creationId xmlns:a16="http://schemas.microsoft.com/office/drawing/2014/main" id="{A49E3508-085A-D911-09E3-3E8DD8269121}"/>
                  </a:ext>
                </a:extLst>
              </p:cNvPr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>
                <a:extLst>
                  <a:ext uri="{FF2B5EF4-FFF2-40B4-BE49-F238E27FC236}">
                    <a16:creationId xmlns:a16="http://schemas.microsoft.com/office/drawing/2014/main" id="{5412BDD2-CEA6-02F1-6C84-9CE408126995}"/>
                  </a:ext>
                </a:extLst>
              </p:cNvPr>
              <p:cNvSpPr/>
              <p:nvPr/>
            </p:nvSpPr>
            <p:spPr>
              <a:xfrm>
                <a:off x="6602255" y="0"/>
                <a:ext cx="7033224" cy="1738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, fill=</a:t>
                </a:r>
                <a:r>
                  <a:rPr lang="da-DK" dirty="0"/>
                  <a:t>Sample</a:t>
                </a:r>
                <a:r>
                  <a:rPr dirty="0"/>
                  <a:t>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73" name="COLOR BY GROUP">
                <a:extLst>
                  <a:ext uri="{FF2B5EF4-FFF2-40B4-BE49-F238E27FC236}">
                    <a16:creationId xmlns:a16="http://schemas.microsoft.com/office/drawing/2014/main" id="{6FD3F4BA-80B6-2B5B-CE2B-F7ADAF22612D}"/>
                  </a:ext>
                </a:extLst>
              </p:cNvPr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COLOR BY GROUP</a:t>
                </a:r>
              </a:p>
            </p:txBody>
          </p:sp>
        </p:grpSp>
      </p:grpSp>
      <p:grpSp>
        <p:nvGrpSpPr>
          <p:cNvPr id="1482" name="Group">
            <a:extLst>
              <a:ext uri="{FF2B5EF4-FFF2-40B4-BE49-F238E27FC236}">
                <a16:creationId xmlns:a16="http://schemas.microsoft.com/office/drawing/2014/main" id="{C0751E40-134E-2664-1726-5D7087A2F26F}"/>
              </a:ext>
            </a:extLst>
          </p:cNvPr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>
              <a:extLst>
                <a:ext uri="{FF2B5EF4-FFF2-40B4-BE49-F238E27FC236}">
                  <a16:creationId xmlns:a16="http://schemas.microsoft.com/office/drawing/2014/main" id="{36A517EF-5128-EC8B-B97E-1FDF7BB1257D}"/>
                </a:ext>
              </a:extLst>
            </p:cNvPr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>
              <a:extLst>
                <a:ext uri="{FF2B5EF4-FFF2-40B4-BE49-F238E27FC236}">
                  <a16:creationId xmlns:a16="http://schemas.microsoft.com/office/drawing/2014/main" id="{B90F69D4-AE8A-12FF-5318-1D136CCB949A}"/>
                </a:ext>
              </a:extLst>
            </p:cNvPr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>
                <a:extLst>
                  <a:ext uri="{FF2B5EF4-FFF2-40B4-BE49-F238E27FC236}">
                    <a16:creationId xmlns:a16="http://schemas.microsoft.com/office/drawing/2014/main" id="{C1035BA5-9F90-3865-9401-C38C57AED0D4}"/>
                  </a:ext>
                </a:extLst>
              </p:cNvPr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>
                <a:extLst>
                  <a:ext uri="{FF2B5EF4-FFF2-40B4-BE49-F238E27FC236}">
                    <a16:creationId xmlns:a16="http://schemas.microsoft.com/office/drawing/2014/main" id="{38DD508E-805F-CC59-B74C-FA95DB84AD9C}"/>
                  </a:ext>
                </a:extLst>
              </p:cNvPr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>
                <a:extLst>
                  <a:ext uri="{FF2B5EF4-FFF2-40B4-BE49-F238E27FC236}">
                    <a16:creationId xmlns:a16="http://schemas.microsoft.com/office/drawing/2014/main" id="{299E1754-711E-8093-4FAE-C8CD3FD2AA96}"/>
                  </a:ext>
                </a:extLst>
              </p:cNvPr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>
                <a:extLst>
                  <a:ext uri="{FF2B5EF4-FFF2-40B4-BE49-F238E27FC236}">
                    <a16:creationId xmlns:a16="http://schemas.microsoft.com/office/drawing/2014/main" id="{A73393B6-41C0-F88A-AA8A-9ACB6D5F5A0A}"/>
                  </a:ext>
                </a:extLst>
              </p:cNvPr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TITLE AND LEGEND</a:t>
                </a:r>
              </a:p>
            </p:txBody>
          </p:sp>
        </p:grpSp>
      </p:grpSp>
      <p:grpSp>
        <p:nvGrpSpPr>
          <p:cNvPr id="1489" name="Group">
            <a:extLst>
              <a:ext uri="{FF2B5EF4-FFF2-40B4-BE49-F238E27FC236}">
                <a16:creationId xmlns:a16="http://schemas.microsoft.com/office/drawing/2014/main" id="{2B599DF9-4D50-9E3D-DE7F-2304DF582AD5}"/>
              </a:ext>
            </a:extLst>
          </p:cNvPr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>
              <a:extLst>
                <a:ext uri="{FF2B5EF4-FFF2-40B4-BE49-F238E27FC236}">
                  <a16:creationId xmlns:a16="http://schemas.microsoft.com/office/drawing/2014/main" id="{C8F7E218-2D52-C950-5A32-BAD994DAB938}"/>
                </a:ext>
              </a:extLst>
            </p:cNvPr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>
              <a:extLst>
                <a:ext uri="{FF2B5EF4-FFF2-40B4-BE49-F238E27FC236}">
                  <a16:creationId xmlns:a16="http://schemas.microsoft.com/office/drawing/2014/main" id="{AB3BFFA3-B2FB-FCA9-5B14-6D1242FA8095}"/>
                </a:ext>
              </a:extLst>
            </p:cNvPr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>
                <a:extLst>
                  <a:ext uri="{FF2B5EF4-FFF2-40B4-BE49-F238E27FC236}">
                    <a16:creationId xmlns:a16="http://schemas.microsoft.com/office/drawing/2014/main" id="{C31F9F70-189E-9706-0327-4AD6395DCB46}"/>
                  </a:ext>
                </a:extLst>
              </p:cNvPr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>
                <a:extLst>
                  <a:ext uri="{FF2B5EF4-FFF2-40B4-BE49-F238E27FC236}">
                    <a16:creationId xmlns:a16="http://schemas.microsoft.com/office/drawing/2014/main" id="{DE8F56B5-8115-DDEC-5338-DB58367699BB}"/>
                  </a:ext>
                </a:extLst>
              </p:cNvPr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>
                <a:extLst>
                  <a:ext uri="{FF2B5EF4-FFF2-40B4-BE49-F238E27FC236}">
                    <a16:creationId xmlns:a16="http://schemas.microsoft.com/office/drawing/2014/main" id="{235EF746-DD26-DA86-D679-DCBB3591113D}"/>
                  </a:ext>
                </a:extLst>
              </p:cNvPr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>
                <a:extLst>
                  <a:ext uri="{FF2B5EF4-FFF2-40B4-BE49-F238E27FC236}">
                    <a16:creationId xmlns:a16="http://schemas.microsoft.com/office/drawing/2014/main" id="{D32131CF-AE1D-3999-D97F-8A9ABB4FC2B0}"/>
                  </a:ext>
                </a:extLst>
              </p:cNvPr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CUSTOM COLORS</a:t>
                </a:r>
              </a:p>
            </p:txBody>
          </p:sp>
        </p:grpSp>
      </p:grpSp>
      <p:grpSp>
        <p:nvGrpSpPr>
          <p:cNvPr id="1494" name="Group">
            <a:extLst>
              <a:ext uri="{FF2B5EF4-FFF2-40B4-BE49-F238E27FC236}">
                <a16:creationId xmlns:a16="http://schemas.microsoft.com/office/drawing/2014/main" id="{21B72D70-8076-2D2D-5790-736755E34D55}"/>
              </a:ext>
            </a:extLst>
          </p:cNvPr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>
              <a:extLst>
                <a:ext uri="{FF2B5EF4-FFF2-40B4-BE49-F238E27FC236}">
                  <a16:creationId xmlns:a16="http://schemas.microsoft.com/office/drawing/2014/main" id="{BC6526CD-0C73-5413-E0D8-5F61CC59CC73}"/>
                </a:ext>
              </a:extLst>
            </p:cNvPr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91" name="Oval 21">
              <a:extLst>
                <a:ext uri="{FF2B5EF4-FFF2-40B4-BE49-F238E27FC236}">
                  <a16:creationId xmlns:a16="http://schemas.microsoft.com/office/drawing/2014/main" id="{B1B85848-6FF7-E145-C2DB-C1F077299F7A}"/>
                </a:ext>
              </a:extLst>
            </p:cNvPr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>
              <a:extLst>
                <a:ext uri="{FF2B5EF4-FFF2-40B4-BE49-F238E27FC236}">
                  <a16:creationId xmlns:a16="http://schemas.microsoft.com/office/drawing/2014/main" id="{DA635628-5DB4-CF08-2C78-998D45DEE746}"/>
                </a:ext>
              </a:extLst>
            </p:cNvPr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>
              <a:extLst>
                <a:ext uri="{FF2B5EF4-FFF2-40B4-BE49-F238E27FC236}">
                  <a16:creationId xmlns:a16="http://schemas.microsoft.com/office/drawing/2014/main" id="{68B2A043-916E-607B-8215-E6802870CEB3}"/>
                </a:ext>
              </a:extLst>
            </p:cNvPr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THEME</a:t>
              </a:r>
              <a:endParaRPr dirty="0"/>
            </a:p>
          </p:txBody>
        </p:sp>
      </p:grpSp>
      <p:sp>
        <p:nvSpPr>
          <p:cNvPr id="1495" name="28">
            <a:extLst>
              <a:ext uri="{FF2B5EF4-FFF2-40B4-BE49-F238E27FC236}">
                <a16:creationId xmlns:a16="http://schemas.microsoft.com/office/drawing/2014/main" id="{904B54AA-DC27-ABFE-80BA-E312E8F610AA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>
            <a:extLst>
              <a:ext uri="{FF2B5EF4-FFF2-40B4-BE49-F238E27FC236}">
                <a16:creationId xmlns:a16="http://schemas.microsoft.com/office/drawing/2014/main" id="{80C19B22-71A6-DC44-80D1-9D65484D4851}"/>
              </a:ext>
            </a:extLst>
          </p:cNvPr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>
            <a:extLst>
              <a:ext uri="{FF2B5EF4-FFF2-40B4-BE49-F238E27FC236}">
                <a16:creationId xmlns:a16="http://schemas.microsoft.com/office/drawing/2014/main" id="{B3A413EA-0A85-923A-CB5E-760500C76BAE}"/>
              </a:ext>
            </a:extLst>
          </p:cNvPr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04469" y="647159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>
            <a:extLst>
              <a:ext uri="{FF2B5EF4-FFF2-40B4-BE49-F238E27FC236}">
                <a16:creationId xmlns:a16="http://schemas.microsoft.com/office/drawing/2014/main" id="{76DA22FA-1EAE-80AB-D38C-670D1D909539}"/>
              </a:ext>
            </a:extLst>
          </p:cNvPr>
          <p:cNvGrpSpPr/>
          <p:nvPr/>
        </p:nvGrpSpPr>
        <p:grpSpPr>
          <a:xfrm>
            <a:off x="363780" y="6245488"/>
            <a:ext cx="8705423" cy="5567326"/>
            <a:chOff x="0" y="0"/>
            <a:chExt cx="8705422" cy="5567325"/>
          </a:xfrm>
        </p:grpSpPr>
        <p:pic>
          <p:nvPicPr>
            <p:cNvPr id="1498" name="plot3.pdf" descr="plot3.pdf">
              <a:extLst>
                <a:ext uri="{FF2B5EF4-FFF2-40B4-BE49-F238E27FC236}">
                  <a16:creationId xmlns:a16="http://schemas.microsoft.com/office/drawing/2014/main" id="{2A9BE387-21D2-08F5-AC87-F37CBB6FCFF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>
              <a:extLst>
                <a:ext uri="{FF2B5EF4-FFF2-40B4-BE49-F238E27FC236}">
                  <a16:creationId xmlns:a16="http://schemas.microsoft.com/office/drawing/2014/main" id="{789ED973-D126-9094-6223-443301683D85}"/>
                </a:ext>
              </a:extLst>
            </p:cNvPr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0B3612-6FFB-1AD2-19A5-3CEB3AA41B92}"/>
              </a:ext>
            </a:extLst>
          </p:cNvPr>
          <p:cNvGrpSpPr/>
          <p:nvPr/>
        </p:nvGrpSpPr>
        <p:grpSpPr>
          <a:xfrm>
            <a:off x="335104" y="6203924"/>
            <a:ext cx="8705423" cy="5567326"/>
            <a:chOff x="462546" y="6325284"/>
            <a:chExt cx="8705423" cy="5567326"/>
          </a:xfrm>
        </p:grpSpPr>
        <p:grpSp>
          <p:nvGrpSpPr>
            <p:cNvPr id="2" name="Group">
              <a:extLst>
                <a:ext uri="{FF2B5EF4-FFF2-40B4-BE49-F238E27FC236}">
                  <a16:creationId xmlns:a16="http://schemas.microsoft.com/office/drawing/2014/main" id="{5DA1571D-F623-F535-9314-385B6AB54842}"/>
                </a:ext>
              </a:extLst>
            </p:cNvPr>
            <p:cNvGrpSpPr/>
            <p:nvPr/>
          </p:nvGrpSpPr>
          <p:grpSpPr>
            <a:xfrm>
              <a:off x="462546" y="6325284"/>
              <a:ext cx="8705423" cy="5567326"/>
              <a:chOff x="0" y="0"/>
              <a:chExt cx="8705422" cy="5567325"/>
            </a:xfrm>
          </p:grpSpPr>
          <p:pic>
            <p:nvPicPr>
              <p:cNvPr id="3" name="plot3.pdf" descr="plot3.pdf">
                <a:extLst>
                  <a:ext uri="{FF2B5EF4-FFF2-40B4-BE49-F238E27FC236}">
                    <a16:creationId xmlns:a16="http://schemas.microsoft.com/office/drawing/2014/main" id="{6FED63A3-400A-DE0E-2360-7B64E34E7E08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 l="2388" r="8062" b="4647"/>
              <a:stretch>
                <a:fillRect/>
              </a:stretch>
            </p:blipFill>
            <p:spPr>
              <a:xfrm>
                <a:off x="0" y="0"/>
                <a:ext cx="7881144" cy="55673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" name="Rectangle">
                <a:extLst>
                  <a:ext uri="{FF2B5EF4-FFF2-40B4-BE49-F238E27FC236}">
                    <a16:creationId xmlns:a16="http://schemas.microsoft.com/office/drawing/2014/main" id="{538EB6E6-86F9-AC1A-A66F-E66BD0E8709B}"/>
                  </a:ext>
                </a:extLst>
              </p:cNvPr>
              <p:cNvSpPr/>
              <p:nvPr/>
            </p:nvSpPr>
            <p:spPr>
              <a:xfrm>
                <a:off x="7869603" y="2076629"/>
                <a:ext cx="835820" cy="20075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7" name="plot5.pdf" descr="plot5.pdf">
              <a:extLst>
                <a:ext uri="{FF2B5EF4-FFF2-40B4-BE49-F238E27FC236}">
                  <a16:creationId xmlns:a16="http://schemas.microsoft.com/office/drawing/2014/main" id="{8D03AE21-1DE0-9937-44E4-076EBF1AD8C5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9138" t="60214" r="75306" b="30407"/>
            <a:stretch/>
          </p:blipFill>
          <p:spPr>
            <a:xfrm>
              <a:off x="1047071" y="9844314"/>
              <a:ext cx="1376816" cy="541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pic>
          <p:nvPicPr>
            <p:cNvPr id="10" name="plot5.pdf" descr="plot5.pdf">
              <a:extLst>
                <a:ext uri="{FF2B5EF4-FFF2-40B4-BE49-F238E27FC236}">
                  <a16:creationId xmlns:a16="http://schemas.microsoft.com/office/drawing/2014/main" id="{26D21F1B-5524-1F2B-D338-AD1EDBE924B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606" t="52849" r="54958" b="34764"/>
            <a:stretch/>
          </p:blipFill>
          <p:spPr>
            <a:xfrm>
              <a:off x="2837188" y="9405712"/>
              <a:ext cx="1376816" cy="721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lot5.pdf" descr="plot5.pdf">
              <a:extLst>
                <a:ext uri="{FF2B5EF4-FFF2-40B4-BE49-F238E27FC236}">
                  <a16:creationId xmlns:a16="http://schemas.microsoft.com/office/drawing/2014/main" id="{2B8904DB-985A-A801-B438-D12AAA04A7C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49945" t="31128" r="34687" b="53094"/>
            <a:stretch/>
          </p:blipFill>
          <p:spPr>
            <a:xfrm>
              <a:off x="4631995" y="8129693"/>
              <a:ext cx="1369531" cy="950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lot5.pdf" descr="plot5.pdf">
              <a:extLst>
                <a:ext uri="{FF2B5EF4-FFF2-40B4-BE49-F238E27FC236}">
                  <a16:creationId xmlns:a16="http://schemas.microsoft.com/office/drawing/2014/main" id="{575E36B4-1020-BA3F-DA92-7A3597ED35C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70116" t="43223" r="14407" b="45962"/>
            <a:stretch/>
          </p:blipFill>
          <p:spPr>
            <a:xfrm>
              <a:off x="6415288" y="8854090"/>
              <a:ext cx="1364166" cy="632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03" name="Group">
            <a:extLst>
              <a:ext uri="{FF2B5EF4-FFF2-40B4-BE49-F238E27FC236}">
                <a16:creationId xmlns:a16="http://schemas.microsoft.com/office/drawing/2014/main" id="{DA698579-F599-F15F-75C4-3B43A1F51BC6}"/>
              </a:ext>
            </a:extLst>
          </p:cNvPr>
          <p:cNvGrpSpPr/>
          <p:nvPr/>
        </p:nvGrpSpPr>
        <p:grpSpPr>
          <a:xfrm>
            <a:off x="66381" y="5951608"/>
            <a:ext cx="8801979" cy="6013800"/>
            <a:chOff x="0" y="0"/>
            <a:chExt cx="8801978" cy="6013799"/>
          </a:xfrm>
        </p:grpSpPr>
        <p:sp>
          <p:nvSpPr>
            <p:cNvPr id="1501" name="Rectangle">
              <a:extLst>
                <a:ext uri="{FF2B5EF4-FFF2-40B4-BE49-F238E27FC236}">
                  <a16:creationId xmlns:a16="http://schemas.microsoft.com/office/drawing/2014/main" id="{23022F54-D4E1-73F8-1C1F-B35E019B6667}"/>
                </a:ext>
              </a:extLst>
            </p:cNvPr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>
              <a:extLst>
                <a:ext uri="{FF2B5EF4-FFF2-40B4-BE49-F238E27FC236}">
                  <a16:creationId xmlns:a16="http://schemas.microsoft.com/office/drawing/2014/main" id="{EFD477F1-6C49-EACA-4BCE-FE5CD6B8C03A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973084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9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3" name="Group"/>
          <p:cNvGrpSpPr/>
          <p:nvPr/>
        </p:nvGrpSpPr>
        <p:grpSpPr>
          <a:xfrm>
            <a:off x="7959784" y="1016314"/>
            <a:ext cx="9176351" cy="2407792"/>
            <a:chOff x="97444" y="0"/>
            <a:chExt cx="9176350" cy="2407790"/>
          </a:xfrm>
        </p:grpSpPr>
        <p:sp>
          <p:nvSpPr>
            <p:cNvPr id="1510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 CHEAT SHEET </a:t>
              </a:r>
            </a:p>
          </p:txBody>
        </p:sp>
        <p:sp>
          <p:nvSpPr>
            <p:cNvPr id="1511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512" name="Line"/>
            <p:cNvSpPr/>
            <p:nvPr/>
          </p:nvSpPr>
          <p:spPr>
            <a:xfrm>
              <a:off x="97444" y="190749"/>
              <a:ext cx="149028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8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514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5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6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7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528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519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0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1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2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4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5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6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7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9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530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531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32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533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534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535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536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ggplot(data = </a:t>
            </a:r>
            <a:r>
              <a:rPr dirty="0" err="1"/>
              <a:t>my.data</a:t>
            </a:r>
            <a:r>
              <a:rPr dirty="0"/>
              <a:t>, aes(x = </a:t>
            </a:r>
            <a:r>
              <a:rPr dirty="0" err="1"/>
              <a:t>x.var</a:t>
            </a:r>
            <a:r>
              <a:rPr dirty="0"/>
              <a:t>, 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537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538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539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ggplot(…, aes(…, </a:t>
            </a:r>
            <a:r>
              <a:rPr b="1" dirty="0"/>
              <a:t>color = “green”</a:t>
            </a:r>
            <a:r>
              <a:rPr dirty="0"/>
              <a:t>))</a:t>
            </a:r>
          </a:p>
        </p:txBody>
      </p:sp>
      <p:sp>
        <p:nvSpPr>
          <p:cNvPr id="1540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ggplot(…, aes(…, </a:t>
            </a:r>
            <a:r>
              <a:rPr b="1" dirty="0"/>
              <a:t>fill = </a:t>
            </a:r>
            <a:r>
              <a:rPr b="1" dirty="0" err="1"/>
              <a:t>group.var</a:t>
            </a:r>
            <a:r>
              <a:rPr dirty="0"/>
              <a:t>))</a:t>
            </a:r>
          </a:p>
        </p:txBody>
      </p:sp>
      <p:sp>
        <p:nvSpPr>
          <p:cNvPr id="1541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542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543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544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545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546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547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548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549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550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551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57" name="Group"/>
          <p:cNvGrpSpPr/>
          <p:nvPr/>
        </p:nvGrpSpPr>
        <p:grpSpPr>
          <a:xfrm>
            <a:off x="18325766" y="6405767"/>
            <a:ext cx="5330387" cy="2080193"/>
            <a:chOff x="0" y="-127000"/>
            <a:chExt cx="5330386" cy="2080191"/>
          </a:xfrm>
        </p:grpSpPr>
        <p:sp>
          <p:nvSpPr>
            <p:cNvPr id="1554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55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556" name="Line"/>
            <p:cNvSpPr/>
            <p:nvPr/>
          </p:nvSpPr>
          <p:spPr>
            <a:xfrm>
              <a:off x="834593" y="98992"/>
              <a:ext cx="95822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58" name="Oval 23"/>
          <p:cNvSpPr/>
          <p:nvPr/>
        </p:nvSpPr>
        <p:spPr>
          <a:xfrm>
            <a:off x="14526777" y="761835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9" name="Oval 23"/>
          <p:cNvSpPr/>
          <p:nvPr/>
        </p:nvSpPr>
        <p:spPr>
          <a:xfrm>
            <a:off x="14526777" y="8058132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0" name="Oval 23"/>
          <p:cNvSpPr/>
          <p:nvPr/>
        </p:nvSpPr>
        <p:spPr>
          <a:xfrm>
            <a:off x="14526777" y="8519360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1" name="Oval 23"/>
          <p:cNvSpPr/>
          <p:nvPr/>
        </p:nvSpPr>
        <p:spPr>
          <a:xfrm>
            <a:off x="14526777" y="897857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2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3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4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5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6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7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8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9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0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1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2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3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7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87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88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89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90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91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01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92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8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9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00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602" name="ggplot2…"/>
          <p:cNvSpPr txBox="1"/>
          <p:nvPr/>
        </p:nvSpPr>
        <p:spPr>
          <a:xfrm>
            <a:off x="13849020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603" name="Oval 23"/>
          <p:cNvSpPr/>
          <p:nvPr/>
        </p:nvSpPr>
        <p:spPr>
          <a:xfrm>
            <a:off x="13555373" y="7297237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4" name="Oval 23"/>
          <p:cNvSpPr/>
          <p:nvPr/>
        </p:nvSpPr>
        <p:spPr>
          <a:xfrm>
            <a:off x="13555373" y="941878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5" name="Oval 23"/>
          <p:cNvSpPr/>
          <p:nvPr/>
        </p:nvSpPr>
        <p:spPr>
          <a:xfrm>
            <a:off x="13555373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6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2" name="Group"/>
          <p:cNvGrpSpPr/>
          <p:nvPr/>
        </p:nvGrpSpPr>
        <p:grpSpPr>
          <a:xfrm>
            <a:off x="13391761" y="1489524"/>
            <a:ext cx="9486171" cy="3475979"/>
            <a:chOff x="0" y="0"/>
            <a:chExt cx="9486170" cy="3475977"/>
          </a:xfrm>
        </p:grpSpPr>
        <p:sp>
          <p:nvSpPr>
            <p:cNvPr id="1609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10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611" name="Line"/>
            <p:cNvSpPr/>
            <p:nvPr/>
          </p:nvSpPr>
          <p:spPr>
            <a:xfrm>
              <a:off x="1156530" y="218268"/>
              <a:ext cx="1053959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3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23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14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5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16" name="LogisticRegressionPlot.pdf" descr="LogisticRegressionPlot.pdf"/>
            <p:cNvPicPr>
              <a:picLocks noChangeAspect="1"/>
            </p:cNvPicPr>
            <p:nvPr/>
          </p:nvPicPr>
          <p:blipFill>
            <a:blip r:embed="rId4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7" name="LogisticRegressionPlot.pdf" descr="LogisticRegressionPlot.pdf"/>
            <p:cNvPicPr>
              <a:picLocks noChangeAspect="1"/>
            </p:cNvPicPr>
            <p:nvPr/>
          </p:nvPicPr>
          <p:blipFill>
            <a:blip r:embed="rId4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8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9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20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21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22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24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5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6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7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28" name="unnamed.png" descr="unnamed.png"/>
          <p:cNvPicPr>
            <a:picLocks noChangeAspect="1"/>
          </p:cNvPicPr>
          <p:nvPr/>
        </p:nvPicPr>
        <p:blipFill>
          <a:blip r:embed="rId5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8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29" name="BatchCorrectionBoxplot.pdf" descr="BatchCorrectionBoxplot.pdf"/>
            <p:cNvPicPr>
              <a:picLocks/>
            </p:cNvPicPr>
            <p:nvPr/>
          </p:nvPicPr>
          <p:blipFill>
            <a:blip r:embed="rId6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0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1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2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3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4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35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36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37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42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639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MODEL FUNCTIONS"/>
            <p:cNvSpPr txBox="1"/>
            <p:nvPr/>
          </p:nvSpPr>
          <p:spPr>
            <a:xfrm>
              <a:off x="307074" y="372091"/>
              <a:ext cx="395405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641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646" name="Group"/>
          <p:cNvGrpSpPr/>
          <p:nvPr/>
        </p:nvGrpSpPr>
        <p:grpSpPr>
          <a:xfrm>
            <a:off x="13199178" y="8180881"/>
            <a:ext cx="4957460" cy="3011298"/>
            <a:chOff x="0" y="0"/>
            <a:chExt cx="4957458" cy="3011297"/>
          </a:xfrm>
        </p:grpSpPr>
        <p:sp>
          <p:nvSpPr>
            <p:cNvPr id="1643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APPLY TO MODEL"/>
            <p:cNvSpPr txBox="1"/>
            <p:nvPr/>
          </p:nvSpPr>
          <p:spPr>
            <a:xfrm>
              <a:off x="832308" y="284569"/>
              <a:ext cx="3469685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APPLY TO MODEL</a:t>
              </a:r>
            </a:p>
          </p:txBody>
        </p:sp>
        <p:sp>
          <p:nvSpPr>
            <p:cNvPr id="1645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647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649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651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653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6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671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2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3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4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5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6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6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6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670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6" grpId="1" animBg="1" advAuto="0"/>
      <p:bldP spid="1650" grpId="2" animBg="1" advAuto="0"/>
      <p:bldP spid="1654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4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5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9" name="Group"/>
          <p:cNvGrpSpPr/>
          <p:nvPr/>
        </p:nvGrpSpPr>
        <p:grpSpPr>
          <a:xfrm>
            <a:off x="489835" y="5727448"/>
            <a:ext cx="8056141" cy="2261105"/>
            <a:chOff x="0" y="0"/>
            <a:chExt cx="8056140" cy="2261104"/>
          </a:xfrm>
        </p:grpSpPr>
        <p:sp>
          <p:nvSpPr>
            <p:cNvPr id="1736" name="R IN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GB" dirty="0"/>
                <a:t>Let’s use R in a statistical analysis</a:t>
              </a:r>
              <a:endParaRPr dirty="0"/>
            </a:p>
          </p:txBody>
        </p:sp>
        <p:sp>
          <p:nvSpPr>
            <p:cNvPr id="1737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1073514" y="235653"/>
              <a:ext cx="961762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740" name="iStock-1352298752.jpg" descr="iStock-1352298752.jpg"/>
          <p:cNvPicPr>
            <a:picLocks noChangeAspect="1"/>
          </p:cNvPicPr>
          <p:nvPr/>
        </p:nvPicPr>
        <p:blipFill>
          <a:blip r:embed="rId3"/>
          <a:srcRect t="8752" b="11000"/>
          <a:stretch>
            <a:fillRect/>
          </a:stretch>
        </p:blipFill>
        <p:spPr>
          <a:xfrm>
            <a:off x="11082047" y="9439881"/>
            <a:ext cx="4486350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iStock-1161002238.jpg" descr="iStock-1161002238.jpg"/>
          <p:cNvPicPr>
            <a:picLocks noChangeAspect="1"/>
          </p:cNvPicPr>
          <p:nvPr/>
        </p:nvPicPr>
        <p:blipFill>
          <a:blip r:embed="rId4"/>
          <a:srcRect l="19452"/>
          <a:stretch>
            <a:fillRect/>
          </a:stretch>
        </p:blipFill>
        <p:spPr>
          <a:xfrm>
            <a:off x="10427534" y="5751945"/>
            <a:ext cx="6676033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2" name="iStock-1298299509.jpg" descr="iStock-129829950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3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744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745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746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7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8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9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8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82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3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8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8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9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4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95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0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0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0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0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1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1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1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1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21" name="During this session:…"/>
          <p:cNvSpPr txBox="1"/>
          <p:nvPr/>
        </p:nvSpPr>
        <p:spPr>
          <a:xfrm>
            <a:off x="13601057" y="5616400"/>
            <a:ext cx="9160255" cy="5132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i="1" dirty="0"/>
              <a:t>Cooperatively</a:t>
            </a:r>
            <a:r>
              <a:rPr dirty="0"/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Suggest conclusions based on your analysis, regarding the association between psoriasis and gene expression levels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13391762" y="1489524"/>
            <a:ext cx="9486171" cy="3475979"/>
            <a:chOff x="0" y="0"/>
            <a:chExt cx="9486170" cy="3475977"/>
          </a:xfrm>
        </p:grpSpPr>
        <p:sp>
          <p:nvSpPr>
            <p:cNvPr id="172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2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724" name="Line"/>
            <p:cNvSpPr/>
            <p:nvPr/>
          </p:nvSpPr>
          <p:spPr>
            <a:xfrm>
              <a:off x="1156530" y="218268"/>
              <a:ext cx="1053959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4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5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8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9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0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2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3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5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5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8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0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1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4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5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3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57" name="Group"/>
          <p:cNvGrpSpPr/>
          <p:nvPr/>
        </p:nvGrpSpPr>
        <p:grpSpPr>
          <a:xfrm>
            <a:off x="2390673" y="1013301"/>
            <a:ext cx="23933882" cy="2461606"/>
            <a:chOff x="-5649895" y="212886"/>
            <a:chExt cx="23933880" cy="2461604"/>
          </a:xfrm>
        </p:grpSpPr>
        <p:sp>
          <p:nvSpPr>
            <p:cNvPr id="1754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55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56" name="Line"/>
            <p:cNvSpPr/>
            <p:nvPr/>
          </p:nvSpPr>
          <p:spPr>
            <a:xfrm>
              <a:off x="-5649895" y="403636"/>
              <a:ext cx="1296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1762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58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59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0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1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763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4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5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6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8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9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0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1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2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3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75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776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7" name="VARIABLES"/>
          <p:cNvSpPr txBox="1"/>
          <p:nvPr/>
        </p:nvSpPr>
        <p:spPr>
          <a:xfrm>
            <a:off x="19219005" y="11663717"/>
            <a:ext cx="235527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VARIABLES</a:t>
            </a:r>
            <a:r>
              <a:rPr sz="1200" dirty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78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779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80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81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782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3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784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785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6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7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788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789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790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91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92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3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4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795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796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7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798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799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800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01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07" name="Group"/>
          <p:cNvGrpSpPr/>
          <p:nvPr/>
        </p:nvGrpSpPr>
        <p:grpSpPr>
          <a:xfrm>
            <a:off x="18323799" y="6247505"/>
            <a:ext cx="5330387" cy="2029392"/>
            <a:chOff x="0" y="-76200"/>
            <a:chExt cx="5330386" cy="2029391"/>
          </a:xfrm>
        </p:grpSpPr>
        <p:sp>
          <p:nvSpPr>
            <p:cNvPr id="1804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805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806" name="Line"/>
            <p:cNvSpPr/>
            <p:nvPr/>
          </p:nvSpPr>
          <p:spPr>
            <a:xfrm>
              <a:off x="859993" y="149891"/>
              <a:ext cx="864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808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09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0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1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2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3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4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5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6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7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8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9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0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1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2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3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4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5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6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7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8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9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0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1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832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833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834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835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836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7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8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839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5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6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847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856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849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850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1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2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3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4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5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857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63" name="Group"/>
          <p:cNvGrpSpPr/>
          <p:nvPr/>
        </p:nvGrpSpPr>
        <p:grpSpPr>
          <a:xfrm>
            <a:off x="6156467" y="1020229"/>
            <a:ext cx="12467190" cy="3542049"/>
            <a:chOff x="-1006677" y="0"/>
            <a:chExt cx="12467189" cy="3542047"/>
          </a:xfrm>
        </p:grpSpPr>
        <p:sp>
          <p:nvSpPr>
            <p:cNvPr id="1860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861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862" name="Line"/>
            <p:cNvSpPr/>
            <p:nvPr/>
          </p:nvSpPr>
          <p:spPr>
            <a:xfrm>
              <a:off x="1590121" y="192868"/>
              <a:ext cx="1077568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2052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864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88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865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66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67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68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2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3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4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5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6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7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887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1878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879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880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883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1881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4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886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1884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5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889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3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978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934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9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0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1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2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3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4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5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6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7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8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9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2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3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4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5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6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7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048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79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0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1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2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3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4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5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6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7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8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9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0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1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2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3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4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5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6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7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8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9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0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4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5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6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7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8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9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0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1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2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3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4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5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6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7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8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9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0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1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2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3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4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5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6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7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8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9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0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1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2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3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4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5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6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7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8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9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0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1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2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3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4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5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6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7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049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050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60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053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54" name="BIOINFORMATIC ANALYSIS"/>
            <p:cNvSpPr txBox="1"/>
            <p:nvPr/>
          </p:nvSpPr>
          <p:spPr>
            <a:xfrm>
              <a:off x="3197617" y="126729"/>
              <a:ext cx="5501236" cy="627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159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055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56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057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094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058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59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0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1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2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3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4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5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6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7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8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9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0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1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2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3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4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5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6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7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8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9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0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1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2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3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4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5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6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7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8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9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0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1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2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3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151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108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95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6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7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3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4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7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22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10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0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1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36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12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7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1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2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3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50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13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8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0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1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2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3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4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152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3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154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5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156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7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8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161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2" name="HIGH THROUGHPUT DATA"/>
          <p:cNvSpPr txBox="1"/>
          <p:nvPr/>
        </p:nvSpPr>
        <p:spPr>
          <a:xfrm>
            <a:off x="3064249" y="4705971"/>
            <a:ext cx="515171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163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8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78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169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0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1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2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3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4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5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6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7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79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80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1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2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187" name="Group"/>
          <p:cNvGrpSpPr/>
          <p:nvPr/>
        </p:nvGrpSpPr>
        <p:grpSpPr>
          <a:xfrm>
            <a:off x="7442565" y="1397000"/>
            <a:ext cx="9486171" cy="3475978"/>
            <a:chOff x="0" y="0"/>
            <a:chExt cx="9486170" cy="3475977"/>
          </a:xfrm>
        </p:grpSpPr>
        <p:sp>
          <p:nvSpPr>
            <p:cNvPr id="2184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185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6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188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189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190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191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192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3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3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94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195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196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197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8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9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0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1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2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204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3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211" name="Group"/>
          <p:cNvGrpSpPr/>
          <p:nvPr/>
        </p:nvGrpSpPr>
        <p:grpSpPr>
          <a:xfrm>
            <a:off x="1394494" y="1524000"/>
            <a:ext cx="9486171" cy="3475978"/>
            <a:chOff x="0" y="0"/>
            <a:chExt cx="9486170" cy="3475977"/>
          </a:xfrm>
        </p:grpSpPr>
        <p:sp>
          <p:nvSpPr>
            <p:cNvPr id="2208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20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10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2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3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214" name="38"/>
          <p:cNvSpPr txBox="1"/>
          <p:nvPr/>
        </p:nvSpPr>
        <p:spPr>
          <a:xfrm>
            <a:off x="374649" y="12998450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215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6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5705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7" name="https://publichealth.ku.dk/about-the-department/biostat/"/>
          <p:cNvSpPr txBox="1"/>
          <p:nvPr/>
        </p:nvSpPr>
        <p:spPr>
          <a:xfrm>
            <a:off x="12570243" y="4616704"/>
            <a:ext cx="8980087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374556"/>
              </a:solidFill>
            </a:endParaRPr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https://publichealth.ku.dk/about-the-department/biostat/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218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lme4: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glmmTMB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2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2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22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Epidemiological Analysis</a:t>
            </a:r>
          </a:p>
        </p:txBody>
      </p:sp>
      <p:sp>
        <p:nvSpPr>
          <p:cNvPr id="222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230" name="Elastic-Net Regression (R"/>
          <p:cNvSpPr txBox="1"/>
          <p:nvPr/>
        </p:nvSpPr>
        <p:spPr>
          <a:xfrm>
            <a:off x="12950731" y="10439400"/>
            <a:ext cx="451985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Elastic-Net Regression</a:t>
            </a:r>
          </a:p>
        </p:txBody>
      </p:sp>
      <p:pic>
        <p:nvPicPr>
          <p:cNvPr id="2231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2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3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23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3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3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23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24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23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23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4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245" name="Group"/>
          <p:cNvGrpSpPr/>
          <p:nvPr/>
        </p:nvGrpSpPr>
        <p:grpSpPr>
          <a:xfrm>
            <a:off x="-132525" y="6496572"/>
            <a:ext cx="7469088" cy="3333290"/>
            <a:chOff x="0" y="0"/>
            <a:chExt cx="7469086" cy="3333289"/>
          </a:xfrm>
        </p:grpSpPr>
        <p:sp>
          <p:nvSpPr>
            <p:cNvPr id="224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243" name="Line"/>
            <p:cNvSpPr/>
            <p:nvPr/>
          </p:nvSpPr>
          <p:spPr>
            <a:xfrm>
              <a:off x="1355907" y="217744"/>
              <a:ext cx="988298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246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259" name="Group"/>
          <p:cNvGrpSpPr/>
          <p:nvPr/>
        </p:nvGrpSpPr>
        <p:grpSpPr>
          <a:xfrm>
            <a:off x="404422" y="1981987"/>
            <a:ext cx="5391216" cy="1621831"/>
            <a:chOff x="0" y="0"/>
            <a:chExt cx="5391214" cy="1621829"/>
          </a:xfrm>
        </p:grpSpPr>
        <p:sp>
          <p:nvSpPr>
            <p:cNvPr id="225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25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58" name="Line"/>
            <p:cNvSpPr/>
            <p:nvPr/>
          </p:nvSpPr>
          <p:spPr>
            <a:xfrm>
              <a:off x="92169" y="217744"/>
              <a:ext cx="887417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26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26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26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26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PCAtools</a:t>
            </a:r>
            <a:r>
              <a:rPr u="sng" dirty="0">
                <a:solidFill>
                  <a:srgbClr val="374556"/>
                </a:solidFill>
              </a:rPr>
              <a:t>/</a:t>
            </a:r>
            <a:r>
              <a:rPr u="sng" dirty="0" err="1">
                <a:solidFill>
                  <a:srgbClr val="374556"/>
                </a:solidFill>
              </a:rPr>
              <a:t>inst</a:t>
            </a:r>
            <a:r>
              <a:rPr u="sng" dirty="0">
                <a:solidFill>
                  <a:srgbClr val="374556"/>
                </a:solidFill>
              </a:rPr>
              <a:t>/doc/</a:t>
            </a:r>
            <a:r>
              <a:rPr u="sng" dirty="0" err="1">
                <a:solidFill>
                  <a:srgbClr val="374556"/>
                </a:solidFill>
              </a:rPr>
              <a:t>PCAtools.html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6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6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datascienceplus.com</a:t>
            </a:r>
            <a:r>
              <a:rPr u="sng"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26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26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26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7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27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27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277" name="McMOhuQ.png" descr="McMOhuQ.png"/>
          <p:cNvPicPr>
            <a:picLocks noChangeAspect="1"/>
          </p:cNvPicPr>
          <p:nvPr/>
        </p:nvPicPr>
        <p:blipFill>
          <a:blip r:embed="rId8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78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279" name="Image" descr="Image"/>
          <p:cNvPicPr>
            <a:picLocks noChangeAspect="1"/>
          </p:cNvPicPr>
          <p:nvPr/>
        </p:nvPicPr>
        <p:blipFill>
          <a:blip r:embed="rId10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0" name="Image" descr="Image"/>
          <p:cNvPicPr>
            <a:picLocks noChangeAspect="1"/>
          </p:cNvPicPr>
          <p:nvPr/>
        </p:nvPicPr>
        <p:blipFill>
          <a:blip r:embed="rId11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1" name="Image" descr="Image"/>
          <p:cNvPicPr>
            <a:picLocks noChangeAspect="1"/>
          </p:cNvPicPr>
          <p:nvPr/>
        </p:nvPicPr>
        <p:blipFill>
          <a:blip r:embed="rId12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2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3" name="Image" descr="Image"/>
          <p:cNvPicPr>
            <a:picLocks noChangeAspect="1"/>
          </p:cNvPicPr>
          <p:nvPr/>
        </p:nvPicPr>
        <p:blipFill>
          <a:blip r:embed="rId14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4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5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Image" descr="Image"/>
          <p:cNvPicPr>
            <a:picLocks noChangeAspect="1"/>
          </p:cNvPicPr>
          <p:nvPr/>
        </p:nvPicPr>
        <p:blipFill>
          <a:blip r:embed="rId17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7" name="1*dr3pZsLJg28gKwq0MXp1Mg.png" descr="1*dr3pZsLJg28gKwq0MXp1Mg.png"/>
          <p:cNvPicPr>
            <a:picLocks noChangeAspect="1"/>
          </p:cNvPicPr>
          <p:nvPr/>
        </p:nvPicPr>
        <p:blipFill>
          <a:blip r:embed="rId18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8" name="keras-logo-2018-large-1200.png" descr="keras-logo-2018-large-1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89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2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3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5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6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00" name="Group"/>
          <p:cNvGrpSpPr/>
          <p:nvPr/>
        </p:nvGrpSpPr>
        <p:grpSpPr>
          <a:xfrm>
            <a:off x="19487551" y="6096307"/>
            <a:ext cx="3553555" cy="1523387"/>
            <a:chOff x="0" y="0"/>
            <a:chExt cx="3553554" cy="1523385"/>
          </a:xfrm>
        </p:grpSpPr>
        <p:sp>
          <p:nvSpPr>
            <p:cNvPr id="2297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298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99" name="Line"/>
            <p:cNvSpPr/>
            <p:nvPr/>
          </p:nvSpPr>
          <p:spPr>
            <a:xfrm>
              <a:off x="119621" y="193958"/>
              <a:ext cx="842473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01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2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EasyQC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3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4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305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EasyStrata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6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07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</a:t>
            </a:r>
            <a:r>
              <a:rPr u="sng" dirty="0" err="1">
                <a:solidFill>
                  <a:srgbClr val="374556"/>
                </a:solidFill>
              </a:rPr>
              <a:t>qqman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qqman.html</a:t>
            </a:r>
            <a:endParaRPr sz="1200" u="sng" dirty="0">
              <a:solidFill>
                <a:srgbClr val="374556"/>
              </a:solidFill>
            </a:endParaRPr>
          </a:p>
        </p:txBody>
      </p:sp>
      <p:sp>
        <p:nvSpPr>
          <p:cNvPr id="2308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309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310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DESeq2, limma, EdgeR, etc.: </a:t>
            </a: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11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12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313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314" name="Image" descr="Image"/>
          <p:cNvPicPr>
            <a:picLocks noChangeAspect="1"/>
          </p:cNvPicPr>
          <p:nvPr/>
        </p:nvPicPr>
        <p:blipFill>
          <a:blip r:embed="rId5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5" name="Image" descr="Image"/>
          <p:cNvPicPr>
            <a:picLocks noChangeAspect="1"/>
          </p:cNvPicPr>
          <p:nvPr/>
        </p:nvPicPr>
        <p:blipFill>
          <a:blip r:embed="rId6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6" name="Image" descr="Image"/>
          <p:cNvPicPr>
            <a:picLocks noChangeAspect="1"/>
          </p:cNvPicPr>
          <p:nvPr/>
        </p:nvPicPr>
        <p:blipFill>
          <a:blip r:embed="rId7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7" name="Image" descr="Image"/>
          <p:cNvPicPr>
            <a:picLocks noChangeAspect="1"/>
          </p:cNvPicPr>
          <p:nvPr/>
        </p:nvPicPr>
        <p:blipFill>
          <a:blip r:embed="rId8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8" name="Image" descr="Image"/>
          <p:cNvPicPr>
            <a:picLocks noChangeAspect="1"/>
          </p:cNvPicPr>
          <p:nvPr/>
        </p:nvPicPr>
        <p:blipFill>
          <a:blip r:embed="rId9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9" name="Image" descr="Image"/>
          <p:cNvPicPr>
            <a:picLocks noChangeAspect="1"/>
          </p:cNvPicPr>
          <p:nvPr/>
        </p:nvPicPr>
        <p:blipFill>
          <a:blip r:embed="rId10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0" name="Image" descr="Image"/>
          <p:cNvPicPr>
            <a:picLocks noChangeAspect="1"/>
          </p:cNvPicPr>
          <p:nvPr/>
        </p:nvPicPr>
        <p:blipFill>
          <a:blip r:embed="rId11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1" name="Image" descr="Image"/>
          <p:cNvPicPr>
            <a:picLocks noChangeAspect="1"/>
          </p:cNvPicPr>
          <p:nvPr/>
        </p:nvPicPr>
        <p:blipFill>
          <a:blip r:embed="rId12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2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3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http://</a:t>
            </a:r>
            <a:r>
              <a:rPr u="sng" dirty="0" err="1">
                <a:solidFill>
                  <a:srgbClr val="374556"/>
                </a:solidFill>
              </a:rPr>
              <a:t>www.bioconductor.org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BiocViews.html#___Proteomics</a:t>
            </a:r>
            <a:endParaRPr u="sng" dirty="0">
              <a:solidFill>
                <a:srgbClr val="374556"/>
              </a:solidFill>
            </a:endParaRPr>
          </a:p>
          <a:p>
            <a:pPr>
              <a:defRPr sz="1800"/>
            </a:pPr>
            <a:r>
              <a:rPr u="sng" dirty="0" err="1">
                <a:solidFill>
                  <a:srgbClr val="374556"/>
                </a:solidFill>
              </a:rPr>
              <a:t>RforProteomics.html</a:t>
            </a:r>
            <a:r>
              <a:rPr lang="en-US" u="sng" dirty="0">
                <a:solidFill>
                  <a:srgbClr val="374556"/>
                </a:solidFill>
              </a:rPr>
              <a:t> </a:t>
            </a:r>
            <a:endParaRPr u="sng" dirty="0">
              <a:solidFill>
                <a:srgbClr val="374556"/>
              </a:solidFill>
            </a:endParaRPr>
          </a:p>
        </p:txBody>
      </p:sp>
      <p:pic>
        <p:nvPicPr>
          <p:cNvPr id="2324" name="pmic8083-fig-0008-m.jpg" descr="pmic8083-fig-0008-m.jpg"/>
          <p:cNvPicPr>
            <a:picLocks noChangeAspect="1"/>
          </p:cNvPicPr>
          <p:nvPr/>
        </p:nvPicPr>
        <p:blipFill>
          <a:blip r:embed="rId13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325" name="pmic8083-fig-0008-m.jpg" descr="pmic8083-fig-0008-m.jpg"/>
          <p:cNvPicPr>
            <a:picLocks noChangeAspect="1"/>
          </p:cNvPicPr>
          <p:nvPr/>
        </p:nvPicPr>
        <p:blipFill>
          <a:blip r:embed="rId13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326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27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33" name="Group"/>
          <p:cNvGrpSpPr/>
          <p:nvPr/>
        </p:nvGrpSpPr>
        <p:grpSpPr>
          <a:xfrm>
            <a:off x="883938" y="5953005"/>
            <a:ext cx="5724586" cy="3481790"/>
            <a:chOff x="0" y="0"/>
            <a:chExt cx="5724584" cy="3481788"/>
          </a:xfrm>
        </p:grpSpPr>
        <p:sp>
          <p:nvSpPr>
            <p:cNvPr id="2330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331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32" name="Line"/>
            <p:cNvSpPr/>
            <p:nvPr/>
          </p:nvSpPr>
          <p:spPr>
            <a:xfrm>
              <a:off x="112084" y="181675"/>
              <a:ext cx="1714188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34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335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336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337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338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339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0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1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2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3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4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6" name="1*dr3pZsLJg28gKwq0MXp1Mg.png" descr="1*dr3pZsLJg28gKwq0MXp1Mg.png"/>
          <p:cNvPicPr>
            <a:picLocks noChangeAspect="1"/>
          </p:cNvPicPr>
          <p:nvPr/>
        </p:nvPicPr>
        <p:blipFill>
          <a:blip r:embed="rId3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7" name="keras-logo-2018-large-1200.png" descr="keras-logo-2018-large-1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348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9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0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2" name="06_tabsets.png" descr="06_tabsets.png"/>
          <p:cNvPicPr>
            <a:picLocks noChangeAspect="1"/>
          </p:cNvPicPr>
          <p:nvPr/>
        </p:nvPicPr>
        <p:blipFill>
          <a:blip r:embed="rId6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3" name="06_tabsets.png" descr="06_tabsets.png"/>
          <p:cNvPicPr>
            <a:picLocks noChangeAspect="1"/>
          </p:cNvPicPr>
          <p:nvPr/>
        </p:nvPicPr>
        <p:blipFill>
          <a:blip r:embed="rId6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4" name="flat,750x1000,075,f.u2.jpg" descr="flat,750x1000,075,f.u2.jpg"/>
          <p:cNvPicPr>
            <a:picLocks noChangeAspect="1"/>
          </p:cNvPicPr>
          <p:nvPr/>
        </p:nvPicPr>
        <p:blipFill>
          <a:blip r:embed="rId7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355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356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7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8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59" name="07 Brands service pages-22_0.png" descr="07 Brands service pages-22_0.png"/>
          <p:cNvPicPr>
            <a:picLocks noChangeAspect="1"/>
          </p:cNvPicPr>
          <p:nvPr/>
        </p:nvPicPr>
        <p:blipFill>
          <a:blip r:embed="rId10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1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2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3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4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5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5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6" name="view_follow.gif" descr="view_follow.gif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67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9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0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1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2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73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74" name="McMOhuQ.png" descr="McMOhuQ.png"/>
          <p:cNvPicPr>
            <a:picLocks noChangeAspect="1"/>
          </p:cNvPicPr>
          <p:nvPr/>
        </p:nvPicPr>
        <p:blipFill>
          <a:blip r:embed="rId19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75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Rectangle"/>
          <p:cNvSpPr/>
          <p:nvPr/>
        </p:nvSpPr>
        <p:spPr>
          <a:xfrm>
            <a:off x="-56280" y="8804324"/>
            <a:ext cx="24427580" cy="4911676"/>
          </a:xfrm>
          <a:prstGeom prst="rect">
            <a:avLst/>
          </a:prstGeom>
          <a:gradFill>
            <a:gsLst>
              <a:gs pos="100000">
                <a:srgbClr val="89C2EA"/>
              </a:gs>
              <a:gs pos="91000">
                <a:srgbClr val="89C2EA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332" name="Line"/>
          <p:cNvSpPr/>
          <p:nvPr/>
        </p:nvSpPr>
        <p:spPr>
          <a:xfrm>
            <a:off x="996022" y="835848"/>
            <a:ext cx="3840406" cy="0"/>
          </a:xfrm>
          <a:prstGeom prst="line">
            <a:avLst/>
          </a:prstGeom>
          <a:noFill/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375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0D7E2DFE-6BCF-CE9F-4324-5AC05454C1CC}"/>
              </a:ext>
            </a:extLst>
          </p:cNvPr>
          <p:cNvSpPr/>
          <p:nvPr/>
        </p:nvSpPr>
        <p:spPr>
          <a:xfrm>
            <a:off x="996022" y="1468894"/>
            <a:ext cx="1714189" cy="0"/>
          </a:xfrm>
          <a:prstGeom prst="line">
            <a:avLst/>
          </a:prstGeom>
          <a:noFill/>
          <a:ln w="88900" cap="flat">
            <a:solidFill>
              <a:schemeClr val="bg2">
                <a:lumMod val="7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208691-2585-EFC6-A6A9-2FD3A91FE558}"/>
              </a:ext>
            </a:extLst>
          </p:cNvPr>
          <p:cNvGrpSpPr>
            <a:grpSpLocks noChangeAspect="1"/>
          </p:cNvGrpSpPr>
          <p:nvPr/>
        </p:nvGrpSpPr>
        <p:grpSpPr>
          <a:xfrm>
            <a:off x="4629145" y="1436467"/>
            <a:ext cx="22073989" cy="11880000"/>
            <a:chOff x="4187714" y="1797822"/>
            <a:chExt cx="8466706" cy="455671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31EB107-2940-C16C-02E5-4E07591E7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14" y="1797822"/>
              <a:ext cx="8466706" cy="455671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C97F32A-7DEC-09A7-BE59-EBB9783A4D46}"/>
                </a:ext>
              </a:extLst>
            </p:cNvPr>
            <p:cNvSpPr/>
            <p:nvPr/>
          </p:nvSpPr>
          <p:spPr>
            <a:xfrm>
              <a:off x="5831701" y="2476763"/>
              <a:ext cx="5147245" cy="2971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2" name="COOL STUFF IN R">
            <a:extLst>
              <a:ext uri="{FF2B5EF4-FFF2-40B4-BE49-F238E27FC236}">
                <a16:creationId xmlns:a16="http://schemas.microsoft.com/office/drawing/2014/main" id="{2088432D-CD27-AAFD-A299-CD9031D05EF0}"/>
              </a:ext>
            </a:extLst>
          </p:cNvPr>
          <p:cNvSpPr txBox="1"/>
          <p:nvPr/>
        </p:nvSpPr>
        <p:spPr>
          <a:xfrm>
            <a:off x="3031129" y="1061619"/>
            <a:ext cx="12569092" cy="1104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SUND Data Lab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9" name="Google Shape;218;p5">
            <a:extLst>
              <a:ext uri="{FF2B5EF4-FFF2-40B4-BE49-F238E27FC236}">
                <a16:creationId xmlns:a16="http://schemas.microsoft.com/office/drawing/2014/main" id="{83BA42A2-EDA5-4ECD-5D6F-F8B46240F837}"/>
              </a:ext>
            </a:extLst>
          </p:cNvPr>
          <p:cNvGrpSpPr/>
          <p:nvPr/>
        </p:nvGrpSpPr>
        <p:grpSpPr>
          <a:xfrm>
            <a:off x="9595198" y="3463637"/>
            <a:ext cx="12156436" cy="7129624"/>
            <a:chOff x="61492" y="0"/>
            <a:chExt cx="12860149" cy="5914061"/>
          </a:xfrm>
        </p:grpSpPr>
        <p:pic>
          <p:nvPicPr>
            <p:cNvPr id="10" name="Google Shape;219;p5" descr="Google Shape;406;p8">
              <a:extLst>
                <a:ext uri="{FF2B5EF4-FFF2-40B4-BE49-F238E27FC236}">
                  <a16:creationId xmlns:a16="http://schemas.microsoft.com/office/drawing/2014/main" id="{2139DFED-0D63-0280-8602-C9993998431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3743" y="50237"/>
              <a:ext cx="12584657" cy="5830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20;p5">
              <a:extLst>
                <a:ext uri="{FF2B5EF4-FFF2-40B4-BE49-F238E27FC236}">
                  <a16:creationId xmlns:a16="http://schemas.microsoft.com/office/drawing/2014/main" id="{A29B1850-FB7D-A5D6-6FFC-3C17AEDB7651}"/>
                </a:ext>
              </a:extLst>
            </p:cNvPr>
            <p:cNvSpPr/>
            <p:nvPr/>
          </p:nvSpPr>
          <p:spPr>
            <a:xfrm>
              <a:off x="2484152" y="0"/>
              <a:ext cx="3519033" cy="1460199"/>
            </a:xfrm>
            <a:prstGeom prst="roundRect">
              <a:avLst>
                <a:gd name="adj" fmla="val 13620"/>
              </a:avLst>
            </a:prstGeom>
            <a:gradFill>
              <a:gsLst>
                <a:gs pos="0">
                  <a:srgbClr val="E7C19B"/>
                </a:gs>
                <a:gs pos="100000">
                  <a:srgbClr val="F0D8BF"/>
                </a:gs>
              </a:gsLst>
              <a:lin ang="5400000" scaled="0"/>
            </a:gradFill>
            <a:ln>
              <a:noFill/>
            </a:ln>
            <a:effectLst>
              <a:outerShdw blurRad="381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>
                <a:buClr>
                  <a:srgbClr val="737572"/>
                </a:buClr>
                <a:buSzPts val="1400"/>
              </a:pPr>
              <a:endParaRPr sz="900">
                <a:solidFill>
                  <a:srgbClr val="737572"/>
                </a:solidFill>
                <a:latin typeface="Avenir Next" panose="020B0503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21;p5">
              <a:extLst>
                <a:ext uri="{FF2B5EF4-FFF2-40B4-BE49-F238E27FC236}">
                  <a16:creationId xmlns:a16="http://schemas.microsoft.com/office/drawing/2014/main" id="{B10A1A8A-16C9-8B70-380A-AE968FB4E5F0}"/>
                </a:ext>
              </a:extLst>
            </p:cNvPr>
            <p:cNvSpPr/>
            <p:nvPr/>
          </p:nvSpPr>
          <p:spPr>
            <a:xfrm>
              <a:off x="6824007" y="0"/>
              <a:ext cx="3519033" cy="1460199"/>
            </a:xfrm>
            <a:prstGeom prst="roundRect">
              <a:avLst>
                <a:gd name="adj" fmla="val 13620"/>
              </a:avLst>
            </a:prstGeom>
            <a:gradFill>
              <a:gsLst>
                <a:gs pos="0">
                  <a:srgbClr val="94C6C6"/>
                </a:gs>
                <a:gs pos="100000">
                  <a:srgbClr val="BBDBDB"/>
                </a:gs>
              </a:gsLst>
              <a:lin ang="5400000" scaled="0"/>
            </a:gradFill>
            <a:ln>
              <a:noFill/>
            </a:ln>
            <a:effectLst>
              <a:outerShdw blurRad="381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>
                <a:buClr>
                  <a:srgbClr val="737572"/>
                </a:buClr>
                <a:buSzPts val="1400"/>
              </a:pPr>
              <a:endParaRPr sz="900">
                <a:solidFill>
                  <a:srgbClr val="737572"/>
                </a:solidFill>
                <a:latin typeface="Avenir Next" panose="020B0503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22;p5">
              <a:extLst>
                <a:ext uri="{FF2B5EF4-FFF2-40B4-BE49-F238E27FC236}">
                  <a16:creationId xmlns:a16="http://schemas.microsoft.com/office/drawing/2014/main" id="{1B587B35-954A-F077-9837-C0E77F32E4C1}"/>
                </a:ext>
              </a:extLst>
            </p:cNvPr>
            <p:cNvSpPr/>
            <p:nvPr/>
          </p:nvSpPr>
          <p:spPr>
            <a:xfrm>
              <a:off x="8542219" y="2604624"/>
              <a:ext cx="4379422" cy="1460199"/>
            </a:xfrm>
            <a:prstGeom prst="roundRect">
              <a:avLst>
                <a:gd name="adj" fmla="val 13620"/>
              </a:avLst>
            </a:prstGeom>
            <a:gradFill>
              <a:gsLst>
                <a:gs pos="0">
                  <a:srgbClr val="95B1DE"/>
                </a:gs>
                <a:gs pos="100000">
                  <a:srgbClr val="C4D3EC"/>
                </a:gs>
              </a:gsLst>
              <a:lin ang="5400000" scaled="0"/>
            </a:gradFill>
            <a:ln>
              <a:noFill/>
            </a:ln>
            <a:effectLst>
              <a:outerShdw blurRad="381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>
                <a:buClr>
                  <a:srgbClr val="737572"/>
                </a:buClr>
                <a:buSzPts val="1400"/>
              </a:pPr>
              <a:endParaRPr sz="900">
                <a:solidFill>
                  <a:srgbClr val="737572"/>
                </a:solidFill>
                <a:latin typeface="Avenir Next" panose="020B0503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23;p5">
              <a:extLst>
                <a:ext uri="{FF2B5EF4-FFF2-40B4-BE49-F238E27FC236}">
                  <a16:creationId xmlns:a16="http://schemas.microsoft.com/office/drawing/2014/main" id="{93BE85DC-0D44-ED09-4510-054114C63659}"/>
                </a:ext>
              </a:extLst>
            </p:cNvPr>
            <p:cNvSpPr/>
            <p:nvPr/>
          </p:nvSpPr>
          <p:spPr>
            <a:xfrm>
              <a:off x="61492" y="2604624"/>
              <a:ext cx="4237173" cy="1460199"/>
            </a:xfrm>
            <a:prstGeom prst="roundRect">
              <a:avLst>
                <a:gd name="adj" fmla="val 13620"/>
              </a:avLst>
            </a:prstGeom>
            <a:gradFill>
              <a:gsLst>
                <a:gs pos="0">
                  <a:srgbClr val="778CA9"/>
                </a:gs>
                <a:gs pos="100000">
                  <a:srgbClr val="A5B2C4"/>
                </a:gs>
              </a:gsLst>
              <a:lin ang="5400000" scaled="0"/>
            </a:gradFill>
            <a:ln>
              <a:noFill/>
            </a:ln>
            <a:effectLst>
              <a:outerShdw blurRad="381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>
                <a:buClr>
                  <a:srgbClr val="737572"/>
                </a:buClr>
                <a:buSzPts val="1400"/>
              </a:pPr>
              <a:endParaRPr sz="900">
                <a:solidFill>
                  <a:srgbClr val="737572"/>
                </a:solidFill>
                <a:latin typeface="Avenir Next" panose="020B0503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24;p5">
              <a:extLst>
                <a:ext uri="{FF2B5EF4-FFF2-40B4-BE49-F238E27FC236}">
                  <a16:creationId xmlns:a16="http://schemas.microsoft.com/office/drawing/2014/main" id="{18969420-62F2-FF48-A89D-D9A275AD5812}"/>
                </a:ext>
              </a:extLst>
            </p:cNvPr>
            <p:cNvSpPr/>
            <p:nvPr/>
          </p:nvSpPr>
          <p:spPr>
            <a:xfrm>
              <a:off x="4563525" y="4453861"/>
              <a:ext cx="3640086" cy="1460200"/>
            </a:xfrm>
            <a:prstGeom prst="roundRect">
              <a:avLst>
                <a:gd name="adj" fmla="val 13620"/>
              </a:avLst>
            </a:prstGeom>
            <a:gradFill>
              <a:gsLst>
                <a:gs pos="0">
                  <a:srgbClr val="C08493"/>
                </a:gs>
                <a:gs pos="100000">
                  <a:srgbClr val="D7B2BB"/>
                </a:gs>
              </a:gsLst>
              <a:lin ang="5400000" scaled="0"/>
            </a:gradFill>
            <a:ln>
              <a:noFill/>
            </a:ln>
            <a:effectLst>
              <a:outerShdw blurRad="381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>
                <a:buClr>
                  <a:srgbClr val="737572"/>
                </a:buClr>
                <a:buSzPts val="1400"/>
              </a:pPr>
              <a:endParaRPr sz="900">
                <a:solidFill>
                  <a:srgbClr val="737572"/>
                </a:solidFill>
                <a:latin typeface="Avenir Next" panose="020B0503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25;p5">
              <a:extLst>
                <a:ext uri="{FF2B5EF4-FFF2-40B4-BE49-F238E27FC236}">
                  <a16:creationId xmlns:a16="http://schemas.microsoft.com/office/drawing/2014/main" id="{841FE679-B28C-D02F-C552-6E8A9CC061E2}"/>
                </a:ext>
              </a:extLst>
            </p:cNvPr>
            <p:cNvSpPr/>
            <p:nvPr/>
          </p:nvSpPr>
          <p:spPr>
            <a:xfrm>
              <a:off x="5123654" y="2226930"/>
              <a:ext cx="2613306" cy="1444303"/>
            </a:xfrm>
            <a:prstGeom prst="roundRect">
              <a:avLst>
                <a:gd name="adj" fmla="val 13769"/>
              </a:avLst>
            </a:prstGeom>
            <a:solidFill>
              <a:srgbClr val="374556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>
                <a:buClr>
                  <a:srgbClr val="737572"/>
                </a:buClr>
                <a:buSzPts val="1400"/>
              </a:pPr>
              <a:endParaRPr sz="900">
                <a:solidFill>
                  <a:srgbClr val="737572"/>
                </a:solidFill>
                <a:latin typeface="Avenir Next" panose="020B0503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26;p5">
              <a:extLst>
                <a:ext uri="{FF2B5EF4-FFF2-40B4-BE49-F238E27FC236}">
                  <a16:creationId xmlns:a16="http://schemas.microsoft.com/office/drawing/2014/main" id="{5F939916-BE26-C933-3D8D-38CA8AE51470}"/>
                </a:ext>
              </a:extLst>
            </p:cNvPr>
            <p:cNvSpPr txBox="1"/>
            <p:nvPr/>
          </p:nvSpPr>
          <p:spPr>
            <a:xfrm>
              <a:off x="2663188" y="376597"/>
              <a:ext cx="3210305" cy="1054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000"/>
              </a:pPr>
              <a:r>
                <a:rPr lang="en-US" sz="2800" b="1" dirty="0">
                  <a:solidFill>
                    <a:srgbClr val="374557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Courses</a:t>
              </a:r>
            </a:p>
            <a:p>
              <a:pPr algn="ctr">
                <a:buClr>
                  <a:srgbClr val="FFFFFF"/>
                </a:buClr>
                <a:buSzPts val="2000"/>
              </a:pPr>
              <a:r>
                <a:rPr lang="en-US" sz="2800" dirty="0">
                  <a:solidFill>
                    <a:srgbClr val="374557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Workshops</a:t>
              </a:r>
              <a:endParaRPr sz="2800" dirty="0">
                <a:solidFill>
                  <a:srgbClr val="374557"/>
                </a:solidFill>
                <a:latin typeface="Helvetica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27;p5">
              <a:extLst>
                <a:ext uri="{FF2B5EF4-FFF2-40B4-BE49-F238E27FC236}">
                  <a16:creationId xmlns:a16="http://schemas.microsoft.com/office/drawing/2014/main" id="{9CE8DC2D-9D47-242F-5CA5-904114A6659A}"/>
                </a:ext>
              </a:extLst>
            </p:cNvPr>
            <p:cNvSpPr txBox="1"/>
            <p:nvPr/>
          </p:nvSpPr>
          <p:spPr>
            <a:xfrm>
              <a:off x="7274414" y="428620"/>
              <a:ext cx="2772290" cy="785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000"/>
              </a:pPr>
              <a:r>
                <a:rPr lang="en-US" sz="2800" b="1" dirty="0">
                  <a:solidFill>
                    <a:srgbClr val="374557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Consultancy</a:t>
              </a:r>
            </a:p>
            <a:p>
              <a:pPr algn="ctr">
                <a:buClr>
                  <a:srgbClr val="FFFFFF"/>
                </a:buClr>
                <a:buSzPts val="2000"/>
              </a:pPr>
              <a:r>
                <a:rPr lang="en-US" sz="2800" dirty="0">
                  <a:solidFill>
                    <a:srgbClr val="374557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Referrals</a:t>
              </a:r>
              <a:endParaRPr sz="2800" dirty="0">
                <a:solidFill>
                  <a:srgbClr val="374557"/>
                </a:solidFill>
                <a:latin typeface="Helvetica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8;p5">
              <a:extLst>
                <a:ext uri="{FF2B5EF4-FFF2-40B4-BE49-F238E27FC236}">
                  <a16:creationId xmlns:a16="http://schemas.microsoft.com/office/drawing/2014/main" id="{32D31C9C-0A54-B92C-0DFC-654E4F26FB95}"/>
                </a:ext>
              </a:extLst>
            </p:cNvPr>
            <p:cNvSpPr txBox="1"/>
            <p:nvPr/>
          </p:nvSpPr>
          <p:spPr>
            <a:xfrm>
              <a:off x="9162279" y="3005963"/>
              <a:ext cx="3178765" cy="7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000"/>
              </a:pPr>
              <a:r>
                <a:rPr lang="en-US" sz="2800" dirty="0">
                  <a:solidFill>
                    <a:srgbClr val="374557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Individual</a:t>
              </a:r>
            </a:p>
            <a:p>
              <a:pPr algn="ctr">
                <a:buClr>
                  <a:srgbClr val="FFFFFF"/>
                </a:buClr>
                <a:buSzPts val="2000"/>
              </a:pPr>
              <a:r>
                <a:rPr lang="en-US" sz="2800" b="1" dirty="0">
                  <a:solidFill>
                    <a:srgbClr val="374557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Training</a:t>
              </a:r>
              <a:endParaRPr lang="en-US" sz="2800" b="1" dirty="0">
                <a:solidFill>
                  <a:srgbClr val="374557"/>
                </a:solidFill>
                <a:latin typeface="Helvetica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29;p5">
              <a:extLst>
                <a:ext uri="{FF2B5EF4-FFF2-40B4-BE49-F238E27FC236}">
                  <a16:creationId xmlns:a16="http://schemas.microsoft.com/office/drawing/2014/main" id="{331E4884-B6FA-D794-D48B-996145B4DE8F}"/>
                </a:ext>
              </a:extLst>
            </p:cNvPr>
            <p:cNvSpPr txBox="1"/>
            <p:nvPr/>
          </p:nvSpPr>
          <p:spPr>
            <a:xfrm>
              <a:off x="4638279" y="4675955"/>
              <a:ext cx="3459454" cy="104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000"/>
              </a:pPr>
              <a:r>
                <a:rPr lang="en-US" sz="2800" b="1" dirty="0">
                  <a:solidFill>
                    <a:srgbClr val="374557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CRO</a:t>
              </a:r>
            </a:p>
            <a:p>
              <a:pPr algn="ctr">
                <a:buClr>
                  <a:srgbClr val="FFFFFF"/>
                </a:buClr>
                <a:buSzPts val="2000"/>
              </a:pPr>
              <a:r>
                <a:rPr lang="en-US" sz="2800" dirty="0">
                  <a:solidFill>
                    <a:srgbClr val="374557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Commissioned Research</a:t>
              </a:r>
              <a:endParaRPr sz="2800" dirty="0">
                <a:solidFill>
                  <a:srgbClr val="374557"/>
                </a:solidFill>
                <a:latin typeface="Helvetica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30;p5">
              <a:extLst>
                <a:ext uri="{FF2B5EF4-FFF2-40B4-BE49-F238E27FC236}">
                  <a16:creationId xmlns:a16="http://schemas.microsoft.com/office/drawing/2014/main" id="{8C0F124C-9109-35B3-A99C-202846C44798}"/>
                </a:ext>
              </a:extLst>
            </p:cNvPr>
            <p:cNvSpPr txBox="1"/>
            <p:nvPr/>
          </p:nvSpPr>
          <p:spPr>
            <a:xfrm>
              <a:off x="721375" y="2839220"/>
              <a:ext cx="2936388" cy="902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3400"/>
              </a:pPr>
              <a:r>
                <a:rPr lang="en-US" sz="2800" b="1" dirty="0">
                  <a:solidFill>
                    <a:srgbClr val="252C48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Visibility</a:t>
              </a:r>
              <a:r>
                <a:rPr lang="en-US" sz="2800" dirty="0">
                  <a:solidFill>
                    <a:srgbClr val="252C48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 </a:t>
              </a:r>
            </a:p>
            <a:p>
              <a:pPr algn="ctr">
                <a:buClr>
                  <a:srgbClr val="FFFFFF"/>
                </a:buClr>
                <a:buSzPts val="3400"/>
              </a:pPr>
              <a:r>
                <a:rPr lang="en-US" sz="2800" dirty="0">
                  <a:solidFill>
                    <a:srgbClr val="252C48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Seminars Symposiums</a:t>
              </a:r>
              <a:endParaRPr lang="en-US" sz="2800" dirty="0">
                <a:solidFill>
                  <a:srgbClr val="252C48"/>
                </a:solidFill>
                <a:latin typeface="Helvetica" pitchFamily="2" charset="0"/>
              </a:endParaRPr>
            </a:p>
          </p:txBody>
        </p:sp>
        <p:sp>
          <p:nvSpPr>
            <p:cNvPr id="31" name="Google Shape;231;p5">
              <a:extLst>
                <a:ext uri="{FF2B5EF4-FFF2-40B4-BE49-F238E27FC236}">
                  <a16:creationId xmlns:a16="http://schemas.microsoft.com/office/drawing/2014/main" id="{BD059F1F-1B14-4402-738E-DDEFE8F51F07}"/>
                </a:ext>
              </a:extLst>
            </p:cNvPr>
            <p:cNvSpPr txBox="1"/>
            <p:nvPr/>
          </p:nvSpPr>
          <p:spPr>
            <a:xfrm>
              <a:off x="5285917" y="2423068"/>
              <a:ext cx="2254617" cy="737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algn="ctr">
                <a:lnSpc>
                  <a:spcPct val="120000"/>
                </a:lnSpc>
                <a:buClr>
                  <a:srgbClr val="FFFFFF"/>
                </a:buClr>
                <a:buSzPts val="2000"/>
              </a:pPr>
              <a:r>
                <a:rPr lang="lv-LV" sz="2800" b="1" dirty="0">
                  <a:solidFill>
                    <a:srgbClr val="FFFFFF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SUND</a:t>
              </a:r>
            </a:p>
            <a:p>
              <a:pPr algn="ctr">
                <a:lnSpc>
                  <a:spcPct val="120000"/>
                </a:lnSpc>
                <a:buClr>
                  <a:srgbClr val="FFFFFF"/>
                </a:buClr>
                <a:buSzPts val="2000"/>
              </a:pPr>
              <a:r>
                <a:rPr lang="lv-LV" sz="2800" dirty="0">
                  <a:solidFill>
                    <a:srgbClr val="FFFFFF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DATA LAB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E1B9D1-B421-0E41-43B1-4F518E63BE31}"/>
              </a:ext>
            </a:extLst>
          </p:cNvPr>
          <p:cNvGrpSpPr>
            <a:grpSpLocks noChangeAspect="1"/>
          </p:cNvGrpSpPr>
          <p:nvPr/>
        </p:nvGrpSpPr>
        <p:grpSpPr>
          <a:xfrm>
            <a:off x="1646337" y="2715636"/>
            <a:ext cx="6408000" cy="4315219"/>
            <a:chOff x="1646337" y="2858492"/>
            <a:chExt cx="7706404" cy="51895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FE6C0F9-9938-24D0-9121-E7860228BD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46337" y="2858492"/>
              <a:ext cx="7706404" cy="5184000"/>
              <a:chOff x="8031941" y="1553477"/>
              <a:chExt cx="3878316" cy="2608894"/>
            </a:xfrm>
          </p:grpSpPr>
          <p:pic>
            <p:nvPicPr>
              <p:cNvPr id="3" name="Picture 21">
                <a:extLst>
                  <a:ext uri="{FF2B5EF4-FFF2-40B4-BE49-F238E27FC236}">
                    <a16:creationId xmlns:a16="http://schemas.microsoft.com/office/drawing/2014/main" id="{88C6926F-C31D-EE55-442C-9CE86B99F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5399" r="20067"/>
              <a:stretch>
                <a:fillRect/>
              </a:stretch>
            </p:blipFill>
            <p:spPr>
              <a:xfrm>
                <a:off x="8031941" y="1555003"/>
                <a:ext cx="1260000" cy="1260000"/>
              </a:xfrm>
              <a:prstGeom prst="roundRect">
                <a:avLst/>
              </a:prstGeom>
            </p:spPr>
          </p:pic>
          <p:pic>
            <p:nvPicPr>
              <p:cNvPr id="4" name="Picture 22">
                <a:extLst>
                  <a:ext uri="{FF2B5EF4-FFF2-40B4-BE49-F238E27FC236}">
                    <a16:creationId xmlns:a16="http://schemas.microsoft.com/office/drawing/2014/main" id="{F077CE47-E666-8CD6-F704-497A9AC31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7731" r="7735"/>
              <a:stretch>
                <a:fillRect/>
              </a:stretch>
            </p:blipFill>
            <p:spPr>
              <a:xfrm>
                <a:off x="9360146" y="1553477"/>
                <a:ext cx="1260000" cy="1260000"/>
              </a:xfrm>
              <a:prstGeom prst="roundRect">
                <a:avLst/>
              </a:prstGeom>
            </p:spPr>
          </p:pic>
          <p:pic>
            <p:nvPicPr>
              <p:cNvPr id="6" name="Picture 24">
                <a:extLst>
                  <a:ext uri="{FF2B5EF4-FFF2-40B4-BE49-F238E27FC236}">
                    <a16:creationId xmlns:a16="http://schemas.microsoft.com/office/drawing/2014/main" id="{34E9A6EE-4B09-11DB-3424-C8088065D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4261" t="5312" r="29500" b="9105"/>
              <a:stretch/>
            </p:blipFill>
            <p:spPr>
              <a:xfrm>
                <a:off x="10692252" y="1559591"/>
                <a:ext cx="1218005" cy="1232404"/>
              </a:xfrm>
              <a:prstGeom prst="roundRect">
                <a:avLst/>
              </a:prstGeom>
            </p:spPr>
          </p:pic>
          <p:pic>
            <p:nvPicPr>
              <p:cNvPr id="7" name="Picture 6" descr="A person standing in front of a green door&#10;&#10;Description automatically generated">
                <a:extLst>
                  <a:ext uri="{FF2B5EF4-FFF2-40B4-BE49-F238E27FC236}">
                    <a16:creationId xmlns:a16="http://schemas.microsoft.com/office/drawing/2014/main" id="{60119126-C8FD-8C87-9D9C-A0EB13F760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95" t="43061" r="27635" b="17612"/>
              <a:stretch/>
            </p:blipFill>
            <p:spPr>
              <a:xfrm>
                <a:off x="9364180" y="2902371"/>
                <a:ext cx="1255966" cy="1260000"/>
              </a:xfrm>
              <a:prstGeom prst="roundRect">
                <a:avLst/>
              </a:prstGeom>
            </p:spPr>
          </p:pic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39D6797-1E9F-9512-857B-517FEA71B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556" r="24089" b="7921"/>
            <a:stretch/>
          </p:blipFill>
          <p:spPr>
            <a:xfrm>
              <a:off x="1694425" y="5544396"/>
              <a:ext cx="2420237" cy="2503682"/>
            </a:xfrm>
            <a:prstGeom prst="roundRect">
              <a:avLst/>
            </a:prstGeom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FEF3AF9D-6164-1960-A230-D532FD91B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31877"/>
          <a:stretch/>
        </p:blipFill>
        <p:spPr>
          <a:xfrm>
            <a:off x="9051499" y="3176134"/>
            <a:ext cx="13164348" cy="7764480"/>
          </a:xfrm>
          <a:prstGeom prst="rect">
            <a:avLst/>
          </a:prstGeom>
        </p:spPr>
      </p:pic>
      <p:sp>
        <p:nvSpPr>
          <p:cNvPr id="63" name="During this session:…">
            <a:extLst>
              <a:ext uri="{FF2B5EF4-FFF2-40B4-BE49-F238E27FC236}">
                <a16:creationId xmlns:a16="http://schemas.microsoft.com/office/drawing/2014/main" id="{C21BFB7B-F1BC-CE92-E384-83863D9D0EB7}"/>
              </a:ext>
            </a:extLst>
          </p:cNvPr>
          <p:cNvSpPr txBox="1"/>
          <p:nvPr/>
        </p:nvSpPr>
        <p:spPr>
          <a:xfrm>
            <a:off x="1608335" y="7392188"/>
            <a:ext cx="762872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https://</a:t>
            </a:r>
            <a:r>
              <a:rPr lang="en-GB" sz="3200" dirty="0" err="1"/>
              <a:t>heads.ku.dk</a:t>
            </a:r>
            <a:endParaRPr lang="en-GB" sz="3200" dirty="0"/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 err="1"/>
              <a:t>datalab@sund.ku.dk</a:t>
            </a:r>
            <a:endParaRPr lang="en-GB" sz="2000" dirty="0"/>
          </a:p>
        </p:txBody>
      </p:sp>
      <p:sp>
        <p:nvSpPr>
          <p:cNvPr id="2304" name="During this session:…">
            <a:extLst>
              <a:ext uri="{FF2B5EF4-FFF2-40B4-BE49-F238E27FC236}">
                <a16:creationId xmlns:a16="http://schemas.microsoft.com/office/drawing/2014/main" id="{771E7BAF-9343-86C7-B704-7C28698C3CDC}"/>
              </a:ext>
            </a:extLst>
          </p:cNvPr>
          <p:cNvSpPr txBox="1"/>
          <p:nvPr/>
        </p:nvSpPr>
        <p:spPr>
          <a:xfrm>
            <a:off x="1589285" y="8804324"/>
            <a:ext cx="7628726" cy="2625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GB" sz="1050" dirty="0"/>
          </a:p>
          <a:p>
            <a:pPr marL="45720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CONSULTATION</a:t>
            </a:r>
          </a:p>
          <a:p>
            <a:pPr marL="45720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TECHNICAL ASSISTANCE</a:t>
            </a:r>
          </a:p>
          <a:p>
            <a:pPr marL="45720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INDIVIDUAL TRAINING</a:t>
            </a:r>
          </a:p>
          <a:p>
            <a:pPr marL="45720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RDM</a:t>
            </a:r>
          </a:p>
        </p:txBody>
      </p:sp>
    </p:spTree>
    <p:extLst>
      <p:ext uri="{BB962C8B-B14F-4D97-AF65-F5344CB8AC3E}">
        <p14:creationId xmlns:p14="http://schemas.microsoft.com/office/powerpoint/2010/main" val="222679102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5" name="Group"/>
          <p:cNvGrpSpPr/>
          <p:nvPr/>
        </p:nvGrpSpPr>
        <p:grpSpPr>
          <a:xfrm>
            <a:off x="1399130" y="1524106"/>
            <a:ext cx="9502970" cy="6161414"/>
            <a:chOff x="0" y="0"/>
            <a:chExt cx="9502968" cy="6161412"/>
          </a:xfrm>
        </p:grpSpPr>
        <p:sp>
          <p:nvSpPr>
            <p:cNvPr id="182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3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141840" y="176055"/>
              <a:ext cx="2169271" cy="0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86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7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9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8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9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0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1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2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Rectangle"/>
          <p:cNvSpPr/>
          <p:nvPr/>
        </p:nvSpPr>
        <p:spPr>
          <a:xfrm>
            <a:off x="-56280" y="9753280"/>
            <a:ext cx="24427580" cy="3962720"/>
          </a:xfrm>
          <a:prstGeom prst="rect">
            <a:avLst/>
          </a:prstGeom>
          <a:gradFill>
            <a:gsLst>
              <a:gs pos="100000">
                <a:srgbClr val="89C2EA"/>
              </a:gs>
              <a:gs pos="91000">
                <a:srgbClr val="89C2EA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375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9D9B8F-6C5F-94FA-4032-755924272B2B}"/>
              </a:ext>
            </a:extLst>
          </p:cNvPr>
          <p:cNvGrpSpPr>
            <a:grpSpLocks noChangeAspect="1"/>
          </p:cNvGrpSpPr>
          <p:nvPr/>
        </p:nvGrpSpPr>
        <p:grpSpPr>
          <a:xfrm>
            <a:off x="4629145" y="1436467"/>
            <a:ext cx="22073989" cy="11880000"/>
            <a:chOff x="5482591" y="1802227"/>
            <a:chExt cx="21271297" cy="11448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0208691-2585-EFC6-A6A9-2FD3A91FE5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82591" y="1802227"/>
              <a:ext cx="21271297" cy="11448000"/>
              <a:chOff x="4187714" y="1797822"/>
              <a:chExt cx="8466706" cy="455671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31EB107-2940-C16C-02E5-4E07591E7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7714" y="1797822"/>
                <a:ext cx="8466706" cy="455671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C97F32A-7DEC-09A7-BE59-EBB9783A4D46}"/>
                  </a:ext>
                </a:extLst>
              </p:cNvPr>
              <p:cNvSpPr/>
              <p:nvPr/>
            </p:nvSpPr>
            <p:spPr>
              <a:xfrm>
                <a:off x="5820741" y="2476763"/>
                <a:ext cx="5147245" cy="29710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F34F30F-EC05-EE7B-2828-0A7549106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5421" y="4155776"/>
                <a:ext cx="4172081" cy="121598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CD2C4C4-AF6D-3E9B-D57D-B93DE462DC8D}"/>
                  </a:ext>
                </a:extLst>
              </p:cNvPr>
              <p:cNvSpPr/>
              <p:nvPr/>
            </p:nvSpPr>
            <p:spPr>
              <a:xfrm>
                <a:off x="5825554" y="2481063"/>
                <a:ext cx="903603" cy="2971055"/>
              </a:xfrm>
              <a:prstGeom prst="rect">
                <a:avLst/>
              </a:prstGeom>
              <a:solidFill>
                <a:srgbClr val="F3F3F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15F46D9-D6E4-FF02-F919-9863FE5A6BF5}"/>
                  </a:ext>
                </a:extLst>
              </p:cNvPr>
              <p:cNvGrpSpPr/>
              <p:nvPr/>
            </p:nvGrpSpPr>
            <p:grpSpPr>
              <a:xfrm>
                <a:off x="7772974" y="2503222"/>
                <a:ext cx="3134514" cy="1665051"/>
                <a:chOff x="3063845" y="2533351"/>
                <a:chExt cx="4045999" cy="2330437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797A7F46-B15B-EEDA-2604-A18574F07BF6}"/>
                    </a:ext>
                  </a:extLst>
                </p:cNvPr>
                <p:cNvGrpSpPr/>
                <p:nvPr/>
              </p:nvGrpSpPr>
              <p:grpSpPr>
                <a:xfrm>
                  <a:off x="3063845" y="2533351"/>
                  <a:ext cx="4045999" cy="1294648"/>
                  <a:chOff x="3783829" y="3145915"/>
                  <a:chExt cx="4045999" cy="1294648"/>
                </a:xfrm>
              </p:grpSpPr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2AA55BF5-03EA-C918-D102-004F2CBD33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90" t="66822" r="83121"/>
                  <a:stretch/>
                </p:blipFill>
                <p:spPr>
                  <a:xfrm>
                    <a:off x="4991050" y="3145915"/>
                    <a:ext cx="1250518" cy="1289367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8AA5396B-C6D7-4FC9-E074-E2000CD040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180" r="3855" b="67522"/>
                  <a:stretch/>
                </p:blipFill>
                <p:spPr>
                  <a:xfrm>
                    <a:off x="6200335" y="3145915"/>
                    <a:ext cx="1629493" cy="1262136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360558F0-6586-4A95-350B-F77EDD1C68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774" t="33690" r="58578" b="33191"/>
                  <a:stretch/>
                </p:blipFill>
                <p:spPr>
                  <a:xfrm>
                    <a:off x="3783829" y="3153482"/>
                    <a:ext cx="1216270" cy="128708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6D9968A4-8A78-8C9F-9685-9C356A64D33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186473" y="3678602"/>
                  <a:ext cx="3769006" cy="1185186"/>
                  <a:chOff x="617652" y="1470649"/>
                  <a:chExt cx="7517080" cy="2363791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D6D5BD92-768D-AC6B-2F35-50AF11D467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7615" b="50126"/>
                  <a:stretch/>
                </p:blipFill>
                <p:spPr>
                  <a:xfrm>
                    <a:off x="617652" y="1489366"/>
                    <a:ext cx="2517112" cy="2180492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21FA1325-3FE3-ED47-64D5-FF9419A643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785" t="49733"/>
                  <a:stretch/>
                </p:blipFill>
                <p:spPr>
                  <a:xfrm>
                    <a:off x="5475423" y="1470649"/>
                    <a:ext cx="2659309" cy="2197652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C5C73C5B-C0E1-37D1-C3EB-CF4867365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96" t="50062" r="66776" b="-3823"/>
                  <a:stretch/>
                </p:blipFill>
                <p:spPr>
                  <a:xfrm>
                    <a:off x="3024607" y="1483987"/>
                    <a:ext cx="2589780" cy="235045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A2CE6EF-661D-90BB-0735-4C243E4A522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16646" y="2534944"/>
                <a:ext cx="960290" cy="1614060"/>
                <a:chOff x="5894536" y="2437962"/>
                <a:chExt cx="3043399" cy="5115352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DDF7A047-83A6-0C0C-BF12-7411706291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949" r="79982"/>
                <a:stretch/>
              </p:blipFill>
              <p:spPr>
                <a:xfrm>
                  <a:off x="5905462" y="4929179"/>
                  <a:ext cx="2855765" cy="2624135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A9603FD-F0C2-A30D-70ED-E6FC636BB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692" t="50949" r="57975"/>
                <a:stretch/>
              </p:blipFill>
              <p:spPr>
                <a:xfrm>
                  <a:off x="5894536" y="2437962"/>
                  <a:ext cx="3043399" cy="2624135"/>
                </a:xfrm>
                <a:prstGeom prst="rect">
                  <a:avLst/>
                </a:prstGeom>
              </p:spPr>
            </p:pic>
          </p:grpSp>
          <p:sp>
            <p:nvSpPr>
              <p:cNvPr id="35" name="Google Shape;438;p28">
                <a:extLst>
                  <a:ext uri="{FF2B5EF4-FFF2-40B4-BE49-F238E27FC236}">
                    <a16:creationId xmlns:a16="http://schemas.microsoft.com/office/drawing/2014/main" id="{63149C7B-E5EF-415F-5F42-493469BB1607}"/>
                  </a:ext>
                </a:extLst>
              </p:cNvPr>
              <p:cNvSpPr txBox="1"/>
              <p:nvPr/>
            </p:nvSpPr>
            <p:spPr>
              <a:xfrm>
                <a:off x="5873616" y="2612912"/>
                <a:ext cx="800148" cy="1051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838" tIns="22838" rIns="22838" bIns="22838" anchor="t" anchorCtr="0">
                <a:spAutoFit/>
              </a:bodyPr>
              <a:lstStyle/>
              <a:p>
                <a:pPr marL="90488" indent="-90488">
                  <a:buFont typeface="+mj-lt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65000"/>
                      </a:schemeClr>
                    </a:solidFill>
                    <a:latin typeface="Avenir Next" panose="020B0503020202020204" pitchFamily="34" charset="0"/>
                    <a:cs typeface="Calibri Light" panose="020F0302020204030204" pitchFamily="34" charset="0"/>
                  </a:rPr>
                  <a:t>Pre-processing </a:t>
                </a:r>
              </a:p>
              <a:p>
                <a:pPr marL="90488" indent="-90488">
                  <a:buFont typeface="+mj-lt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65000"/>
                      </a:schemeClr>
                    </a:solidFill>
                    <a:latin typeface="Avenir Next" panose="020B0503020202020204" pitchFamily="34" charset="0"/>
                    <a:cs typeface="Calibri Light" panose="020F0302020204030204" pitchFamily="34" charset="0"/>
                  </a:rPr>
                  <a:t>Quality Control</a:t>
                </a:r>
              </a:p>
              <a:p>
                <a:pPr marL="90488" indent="-90488">
                  <a:buFont typeface="+mj-lt"/>
                  <a:buAutoNum type="arabicPeriod"/>
                </a:pPr>
                <a:endParaRPr lang="en-GB" sz="1400" dirty="0">
                  <a:solidFill>
                    <a:schemeClr val="bg1">
                      <a:lumMod val="65000"/>
                    </a:schemeClr>
                  </a:solidFill>
                  <a:latin typeface="Avenir Next" panose="020B0503020202020204" pitchFamily="34" charset="0"/>
                  <a:cs typeface="Calibri Light" panose="020F0302020204030204" pitchFamily="34" charset="0"/>
                </a:endParaRPr>
              </a:p>
              <a:p>
                <a:pPr marL="90488" indent="-90488">
                  <a:buFont typeface="+mj-lt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65000"/>
                      </a:schemeClr>
                    </a:solidFill>
                    <a:latin typeface="Avenir Next" panose="020B0503020202020204" pitchFamily="34" charset="0"/>
                    <a:cs typeface="Calibri Light" panose="020F0302020204030204" pitchFamily="34" charset="0"/>
                  </a:rPr>
                  <a:t>Integration</a:t>
                </a:r>
              </a:p>
              <a:p>
                <a:pPr marL="90488" indent="-90488">
                  <a:buFont typeface="+mj-lt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65000"/>
                      </a:schemeClr>
                    </a:solidFill>
                    <a:latin typeface="Avenir Next" panose="020B0503020202020204" pitchFamily="34" charset="0"/>
                    <a:cs typeface="Calibri Light" panose="020F0302020204030204" pitchFamily="34" charset="0"/>
                  </a:rPr>
                  <a:t>Normalization </a:t>
                </a:r>
              </a:p>
              <a:p>
                <a:pPr marL="90488" indent="-90488">
                  <a:buFont typeface="+mj-lt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65000"/>
                      </a:schemeClr>
                    </a:solidFill>
                    <a:latin typeface="Avenir Next" panose="020B0503020202020204" pitchFamily="34" charset="0"/>
                    <a:cs typeface="Calibri Light" panose="020F0302020204030204" pitchFamily="34" charset="0"/>
                  </a:rPr>
                  <a:t>Clustering </a:t>
                </a:r>
              </a:p>
              <a:p>
                <a:pPr marL="90488" indent="-90488">
                  <a:buFont typeface="+mj-lt"/>
                  <a:buAutoNum type="arabicPeriod"/>
                </a:pPr>
                <a:endParaRPr lang="en-GB" sz="1400" dirty="0">
                  <a:solidFill>
                    <a:schemeClr val="bg1">
                      <a:lumMod val="65000"/>
                    </a:schemeClr>
                  </a:solidFill>
                  <a:latin typeface="Avenir Next" panose="020B0503020202020204" pitchFamily="34" charset="0"/>
                  <a:cs typeface="Calibri Light" panose="020F0302020204030204" pitchFamily="34" charset="0"/>
                </a:endParaRPr>
              </a:p>
              <a:p>
                <a:pPr marL="90488" indent="-90488">
                  <a:buFont typeface="+mj-lt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65000"/>
                      </a:schemeClr>
                    </a:solidFill>
                    <a:latin typeface="Avenir Next" panose="020B0503020202020204" pitchFamily="34" charset="0"/>
                    <a:cs typeface="Calibri Light" panose="020F0302020204030204" pitchFamily="34" charset="0"/>
                  </a:rPr>
                  <a:t>Differential Analysis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8F810A-A252-8719-8DA1-C5B289385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756"/>
            <a:stretch/>
          </p:blipFill>
          <p:spPr>
            <a:xfrm>
              <a:off x="9551257" y="3469559"/>
              <a:ext cx="13104270" cy="7668776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</p:grpSp>
      <p:sp>
        <p:nvSpPr>
          <p:cNvPr id="8" name="Line">
            <a:extLst>
              <a:ext uri="{FF2B5EF4-FFF2-40B4-BE49-F238E27FC236}">
                <a16:creationId xmlns:a16="http://schemas.microsoft.com/office/drawing/2014/main" id="{B405E408-186C-0F69-E0A3-3ABD7D7A2ED8}"/>
              </a:ext>
            </a:extLst>
          </p:cNvPr>
          <p:cNvSpPr/>
          <p:nvPr/>
        </p:nvSpPr>
        <p:spPr>
          <a:xfrm>
            <a:off x="996022" y="1468894"/>
            <a:ext cx="1714189" cy="0"/>
          </a:xfrm>
          <a:prstGeom prst="line">
            <a:avLst/>
          </a:prstGeom>
          <a:noFill/>
          <a:ln w="88900" cap="flat">
            <a:solidFill>
              <a:schemeClr val="bg2">
                <a:lumMod val="7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COOL STUFF IN R">
            <a:extLst>
              <a:ext uri="{FF2B5EF4-FFF2-40B4-BE49-F238E27FC236}">
                <a16:creationId xmlns:a16="http://schemas.microsoft.com/office/drawing/2014/main" id="{F4E179A0-D3F6-E3D4-DF48-AE5072E14A2E}"/>
              </a:ext>
            </a:extLst>
          </p:cNvPr>
          <p:cNvSpPr txBox="1"/>
          <p:nvPr/>
        </p:nvSpPr>
        <p:spPr>
          <a:xfrm>
            <a:off x="3031129" y="1061619"/>
            <a:ext cx="12569092" cy="1104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SUND Data Lab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During this session:…">
            <a:extLst>
              <a:ext uri="{FF2B5EF4-FFF2-40B4-BE49-F238E27FC236}">
                <a16:creationId xmlns:a16="http://schemas.microsoft.com/office/drawing/2014/main" id="{9E708936-8E47-3C88-C4A0-9C7F60C6A414}"/>
              </a:ext>
            </a:extLst>
          </p:cNvPr>
          <p:cNvSpPr txBox="1"/>
          <p:nvPr/>
        </p:nvSpPr>
        <p:spPr>
          <a:xfrm>
            <a:off x="1522610" y="2438721"/>
            <a:ext cx="7628726" cy="7165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400" dirty="0" err="1"/>
              <a:t>HeaDS</a:t>
            </a:r>
            <a:r>
              <a:rPr lang="en-GB" sz="3400" dirty="0"/>
              <a:t> Offering 2023</a:t>
            </a:r>
          </a:p>
          <a:p>
            <a:pPr>
              <a:lnSpc>
                <a:spcPct val="120000"/>
              </a:lnSpc>
              <a:buSzPct val="100000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GB" sz="3200" dirty="0"/>
          </a:p>
          <a:p>
            <a:pPr>
              <a:lnSpc>
                <a:spcPct val="120000"/>
              </a:lnSpc>
              <a:buSzPct val="100000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General Programming courses</a:t>
            </a:r>
          </a:p>
          <a:p>
            <a:pPr marL="958850" lvl="2" indent="-9588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R language</a:t>
            </a:r>
          </a:p>
          <a:p>
            <a:pPr marL="958850" lvl="2" indent="-9588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Python</a:t>
            </a:r>
          </a:p>
          <a:p>
            <a:pPr marL="958850" lvl="2" indent="-9588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Bash /Command line</a:t>
            </a:r>
          </a:p>
          <a:p>
            <a:pPr>
              <a:lnSpc>
                <a:spcPct val="120000"/>
              </a:lnSpc>
              <a:buSzPct val="100000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GB" sz="1200" dirty="0"/>
          </a:p>
          <a:p>
            <a:pPr>
              <a:lnSpc>
                <a:spcPct val="120000"/>
              </a:lnSpc>
              <a:buSzPct val="100000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GB" sz="1200" dirty="0"/>
          </a:p>
          <a:p>
            <a:pPr>
              <a:lnSpc>
                <a:spcPct val="120000"/>
              </a:lnSpc>
              <a:buSzPct val="100000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More specialized</a:t>
            </a:r>
          </a:p>
          <a:p>
            <a:pPr marL="958850" indent="-9588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Data protection, GDPR</a:t>
            </a:r>
          </a:p>
          <a:p>
            <a:pPr marL="958850" indent="-9588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RNA-</a:t>
            </a:r>
            <a:r>
              <a:rPr lang="en-GB" sz="3200" dirty="0" err="1"/>
              <a:t>Seq</a:t>
            </a:r>
            <a:endParaRPr lang="en-GB" sz="3200" dirty="0"/>
          </a:p>
          <a:p>
            <a:pPr marL="958850" indent="-9588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 err="1"/>
              <a:t>Computerome</a:t>
            </a:r>
            <a:r>
              <a:rPr lang="en-GB" sz="3200" dirty="0"/>
              <a:t> </a:t>
            </a:r>
          </a:p>
          <a:p>
            <a:pPr marL="958850" indent="-9588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Git and GitHub</a:t>
            </a:r>
          </a:p>
        </p:txBody>
      </p:sp>
    </p:spTree>
    <p:extLst>
      <p:ext uri="{BB962C8B-B14F-4D97-AF65-F5344CB8AC3E}">
        <p14:creationId xmlns:p14="http://schemas.microsoft.com/office/powerpoint/2010/main" val="259483768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C41FA593-1239-0F71-F1FA-8F08E6F6AF4A}"/>
              </a:ext>
            </a:extLst>
          </p:cNvPr>
          <p:cNvSpPr/>
          <p:nvPr/>
        </p:nvSpPr>
        <p:spPr>
          <a:xfrm>
            <a:off x="-56280" y="9753280"/>
            <a:ext cx="24427580" cy="3962720"/>
          </a:xfrm>
          <a:prstGeom prst="rect">
            <a:avLst/>
          </a:prstGeom>
          <a:gradFill>
            <a:gsLst>
              <a:gs pos="100000">
                <a:srgbClr val="89C2EA"/>
              </a:gs>
              <a:gs pos="91000">
                <a:srgbClr val="89C2EA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332" name="Line"/>
          <p:cNvSpPr/>
          <p:nvPr/>
        </p:nvSpPr>
        <p:spPr>
          <a:xfrm>
            <a:off x="996022" y="835848"/>
            <a:ext cx="3840406" cy="0"/>
          </a:xfrm>
          <a:prstGeom prst="line">
            <a:avLst/>
          </a:prstGeom>
          <a:noFill/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375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0D7E2DFE-6BCF-CE9F-4324-5AC05454C1CC}"/>
              </a:ext>
            </a:extLst>
          </p:cNvPr>
          <p:cNvSpPr/>
          <p:nvPr/>
        </p:nvSpPr>
        <p:spPr>
          <a:xfrm>
            <a:off x="996022" y="1468894"/>
            <a:ext cx="1714189" cy="0"/>
          </a:xfrm>
          <a:prstGeom prst="line">
            <a:avLst/>
          </a:prstGeom>
          <a:noFill/>
          <a:ln w="88900" cap="flat">
            <a:solidFill>
              <a:schemeClr val="bg2">
                <a:lumMod val="7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208691-2585-EFC6-A6A9-2FD3A91FE558}"/>
              </a:ext>
            </a:extLst>
          </p:cNvPr>
          <p:cNvGrpSpPr>
            <a:grpSpLocks noChangeAspect="1"/>
          </p:cNvGrpSpPr>
          <p:nvPr/>
        </p:nvGrpSpPr>
        <p:grpSpPr>
          <a:xfrm>
            <a:off x="4629145" y="1436467"/>
            <a:ext cx="22073989" cy="11880000"/>
            <a:chOff x="4187714" y="1797822"/>
            <a:chExt cx="8466706" cy="455671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31EB107-2940-C16C-02E5-4E07591E7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14" y="1797822"/>
              <a:ext cx="8466706" cy="455671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C97F32A-7DEC-09A7-BE59-EBB9783A4D46}"/>
                </a:ext>
              </a:extLst>
            </p:cNvPr>
            <p:cNvSpPr/>
            <p:nvPr/>
          </p:nvSpPr>
          <p:spPr>
            <a:xfrm>
              <a:off x="5831701" y="2476763"/>
              <a:ext cx="5147245" cy="2971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F34F30F-EC05-EE7B-2828-0A7549106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5421" y="4155776"/>
              <a:ext cx="4172081" cy="1215987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D2C4C4-AF6D-3E9B-D57D-B93DE462DC8D}"/>
                </a:ext>
              </a:extLst>
            </p:cNvPr>
            <p:cNvSpPr/>
            <p:nvPr/>
          </p:nvSpPr>
          <p:spPr>
            <a:xfrm>
              <a:off x="5836514" y="2481063"/>
              <a:ext cx="836782" cy="2971055"/>
            </a:xfrm>
            <a:prstGeom prst="rect">
              <a:avLst/>
            </a:prstGeom>
            <a:solidFill>
              <a:srgbClr val="E2E9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15F46D9-D6E4-FF02-F919-9863FE5A6BF5}"/>
                </a:ext>
              </a:extLst>
            </p:cNvPr>
            <p:cNvGrpSpPr/>
            <p:nvPr/>
          </p:nvGrpSpPr>
          <p:grpSpPr>
            <a:xfrm>
              <a:off x="7772974" y="2503222"/>
              <a:ext cx="3134514" cy="1665051"/>
              <a:chOff x="3063845" y="2533351"/>
              <a:chExt cx="4045999" cy="233043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97A7F46-B15B-EEDA-2604-A18574F07BF6}"/>
                  </a:ext>
                </a:extLst>
              </p:cNvPr>
              <p:cNvGrpSpPr/>
              <p:nvPr/>
            </p:nvGrpSpPr>
            <p:grpSpPr>
              <a:xfrm>
                <a:off x="3063845" y="2533351"/>
                <a:ext cx="4045999" cy="1294648"/>
                <a:chOff x="3783829" y="3145915"/>
                <a:chExt cx="4045999" cy="1294648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2AA55BF5-03EA-C918-D102-004F2CBD33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0" t="66822" r="83121"/>
                <a:stretch/>
              </p:blipFill>
              <p:spPr>
                <a:xfrm>
                  <a:off x="4991050" y="3145915"/>
                  <a:ext cx="1250518" cy="1289367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8AA5396B-C6D7-4FC9-E074-E2000CD04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180" r="3855" b="67522"/>
                <a:stretch/>
              </p:blipFill>
              <p:spPr>
                <a:xfrm>
                  <a:off x="6200335" y="3145915"/>
                  <a:ext cx="1629493" cy="1262136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360558F0-6586-4A95-350B-F77EDD1C6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74" t="33690" r="58578" b="33191"/>
                <a:stretch/>
              </p:blipFill>
              <p:spPr>
                <a:xfrm>
                  <a:off x="3783829" y="3153482"/>
                  <a:ext cx="1216270" cy="1287081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D9968A4-8A78-8C9F-9685-9C356A64D3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86473" y="3678602"/>
                <a:ext cx="3769006" cy="1185186"/>
                <a:chOff x="617652" y="1470649"/>
                <a:chExt cx="7517080" cy="2363791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D6D5BD92-768D-AC6B-2F35-50AF11D467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615" b="50126"/>
                <a:stretch/>
              </p:blipFill>
              <p:spPr>
                <a:xfrm>
                  <a:off x="617652" y="1489366"/>
                  <a:ext cx="2517112" cy="2180492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21FA1325-3FE3-ED47-64D5-FF9419A64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785" t="49733"/>
                <a:stretch/>
              </p:blipFill>
              <p:spPr>
                <a:xfrm>
                  <a:off x="5475423" y="1470649"/>
                  <a:ext cx="2659309" cy="2197652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C5C73C5B-C0E1-37D1-C3EB-CF4867365D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6" t="50062" r="66776" b="-3823"/>
                <a:stretch/>
              </p:blipFill>
              <p:spPr>
                <a:xfrm>
                  <a:off x="3024607" y="1483987"/>
                  <a:ext cx="2589780" cy="23504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2CE6EF-661D-90BB-0735-4C243E4A52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16646" y="2534944"/>
              <a:ext cx="960290" cy="1614060"/>
              <a:chOff x="5894536" y="2437962"/>
              <a:chExt cx="3043399" cy="5115352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DF7A047-83A6-0C0C-BF12-7411706291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949" r="79982"/>
              <a:stretch/>
            </p:blipFill>
            <p:spPr>
              <a:xfrm>
                <a:off x="5905462" y="4929179"/>
                <a:ext cx="2855765" cy="262413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A9603FD-F0C2-A30D-70ED-E6FC636BB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92" t="50949" r="57975"/>
              <a:stretch/>
            </p:blipFill>
            <p:spPr>
              <a:xfrm>
                <a:off x="5894536" y="2437962"/>
                <a:ext cx="3043399" cy="2624135"/>
              </a:xfrm>
              <a:prstGeom prst="rect">
                <a:avLst/>
              </a:prstGeom>
            </p:spPr>
          </p:pic>
        </p:grpSp>
        <p:sp>
          <p:nvSpPr>
            <p:cNvPr id="35" name="Google Shape;438;p28">
              <a:extLst>
                <a:ext uri="{FF2B5EF4-FFF2-40B4-BE49-F238E27FC236}">
                  <a16:creationId xmlns:a16="http://schemas.microsoft.com/office/drawing/2014/main" id="{63149C7B-E5EF-415F-5F42-493469BB1607}"/>
                </a:ext>
              </a:extLst>
            </p:cNvPr>
            <p:cNvSpPr txBox="1"/>
            <p:nvPr/>
          </p:nvSpPr>
          <p:spPr>
            <a:xfrm>
              <a:off x="5900596" y="2612912"/>
              <a:ext cx="800148" cy="6787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38" tIns="22838" rIns="22838" bIns="22838" anchor="t" anchorCtr="0">
              <a:spAutoFit/>
            </a:bodyPr>
            <a:lstStyle/>
            <a:p>
              <a:pPr marL="90488" indent="-90488">
                <a:buFont typeface="+mj-lt"/>
                <a:buAutoNum type="arabicPeriod"/>
              </a:pPr>
              <a:r>
                <a:rPr lang="en-GB" sz="1400" dirty="0">
                  <a:solidFill>
                    <a:schemeClr val="tx1">
                      <a:lumMod val="75000"/>
                    </a:schemeClr>
                  </a:solidFill>
                  <a:latin typeface="Avenir Next" panose="020B0503020202020204" pitchFamily="34" charset="0"/>
                  <a:cs typeface="Calibri Light" panose="020F0302020204030204" pitchFamily="34" charset="0"/>
                </a:rPr>
                <a:t>Pre-processing </a:t>
              </a:r>
            </a:p>
            <a:p>
              <a:pPr marL="90488" indent="-90488">
                <a:buFont typeface="+mj-lt"/>
                <a:buAutoNum type="arabicPeriod"/>
              </a:pPr>
              <a:r>
                <a:rPr lang="en-GB" sz="1400" dirty="0">
                  <a:solidFill>
                    <a:schemeClr val="tx1">
                      <a:lumMod val="75000"/>
                    </a:schemeClr>
                  </a:solidFill>
                  <a:latin typeface="Avenir Next" panose="020B0503020202020204" pitchFamily="34" charset="0"/>
                  <a:cs typeface="Calibri Light" panose="020F0302020204030204" pitchFamily="34" charset="0"/>
                </a:rPr>
                <a:t>Quality Control</a:t>
              </a:r>
            </a:p>
            <a:p>
              <a:pPr marL="90488" indent="-90488">
                <a:buFont typeface="+mj-lt"/>
                <a:buAutoNum type="arabicPeriod"/>
              </a:pPr>
              <a:endParaRPr lang="en-GB" sz="1400" dirty="0">
                <a:solidFill>
                  <a:schemeClr val="tx1">
                    <a:lumMod val="75000"/>
                  </a:schemeClr>
                </a:solidFill>
                <a:latin typeface="Avenir Next" panose="020B0503020202020204" pitchFamily="34" charset="0"/>
                <a:cs typeface="Calibri Light" panose="020F0302020204030204" pitchFamily="34" charset="0"/>
              </a:endParaRPr>
            </a:p>
            <a:p>
              <a:pPr marL="90488" indent="-90488">
                <a:buFont typeface="+mj-lt"/>
                <a:buAutoNum type="arabicPeriod"/>
              </a:pPr>
              <a:r>
                <a:rPr lang="en-GB" sz="1400" dirty="0">
                  <a:solidFill>
                    <a:schemeClr val="tx1">
                      <a:lumMod val="75000"/>
                    </a:schemeClr>
                  </a:solidFill>
                  <a:latin typeface="Avenir Next" panose="020B0503020202020204" pitchFamily="34" charset="0"/>
                  <a:cs typeface="Calibri Light" panose="020F0302020204030204" pitchFamily="34" charset="0"/>
                </a:rPr>
                <a:t>Integration</a:t>
              </a:r>
            </a:p>
            <a:p>
              <a:pPr marL="90488" indent="-90488">
                <a:buFont typeface="+mj-lt"/>
                <a:buAutoNum type="arabicPeriod"/>
              </a:pPr>
              <a:r>
                <a:rPr lang="en-GB" sz="1400" dirty="0">
                  <a:solidFill>
                    <a:schemeClr val="tx1">
                      <a:lumMod val="75000"/>
                    </a:schemeClr>
                  </a:solidFill>
                  <a:latin typeface="Avenir Next" panose="020B0503020202020204" pitchFamily="34" charset="0"/>
                  <a:cs typeface="Calibri Light" panose="020F0302020204030204" pitchFamily="34" charset="0"/>
                </a:rPr>
                <a:t>Normalization </a:t>
              </a:r>
            </a:p>
            <a:p>
              <a:pPr marL="90488" indent="-90488">
                <a:buFont typeface="+mj-lt"/>
                <a:buAutoNum type="arabicPeriod"/>
              </a:pPr>
              <a:r>
                <a:rPr lang="en-GB" sz="1400" dirty="0">
                  <a:solidFill>
                    <a:schemeClr val="tx1">
                      <a:lumMod val="75000"/>
                    </a:schemeClr>
                  </a:solidFill>
                  <a:latin typeface="Avenir Next" panose="020B0503020202020204" pitchFamily="34" charset="0"/>
                  <a:cs typeface="Calibri Light" panose="020F0302020204030204" pitchFamily="34" charset="0"/>
                </a:rPr>
                <a:t>Clustering </a:t>
              </a:r>
            </a:p>
            <a:p>
              <a:pPr marL="90488" indent="-90488">
                <a:buFont typeface="+mj-lt"/>
                <a:buAutoNum type="arabicPeriod"/>
              </a:pPr>
              <a:endParaRPr lang="en-GB" sz="1400" dirty="0">
                <a:solidFill>
                  <a:schemeClr val="tx1">
                    <a:lumMod val="75000"/>
                  </a:schemeClr>
                </a:solidFill>
                <a:latin typeface="Avenir Next" panose="020B0503020202020204" pitchFamily="34" charset="0"/>
                <a:cs typeface="Calibri Light" panose="020F0302020204030204" pitchFamily="34" charset="0"/>
              </a:endParaRPr>
            </a:p>
            <a:p>
              <a:pPr marL="90488" indent="-90488">
                <a:buFont typeface="+mj-lt"/>
                <a:buAutoNum type="arabicPeriod"/>
              </a:pPr>
              <a:r>
                <a:rPr lang="en-GB" sz="1400" dirty="0">
                  <a:solidFill>
                    <a:schemeClr val="tx1">
                      <a:lumMod val="75000"/>
                    </a:schemeClr>
                  </a:solidFill>
                  <a:latin typeface="Avenir Next" panose="020B0503020202020204" pitchFamily="34" charset="0"/>
                  <a:cs typeface="Calibri Light" panose="020F0302020204030204" pitchFamily="34" charset="0"/>
                </a:rPr>
                <a:t>Differential Analysis</a:t>
              </a:r>
            </a:p>
          </p:txBody>
        </p:sp>
      </p:grpSp>
      <p:sp>
        <p:nvSpPr>
          <p:cNvPr id="12" name="COOL STUFF IN R">
            <a:extLst>
              <a:ext uri="{FF2B5EF4-FFF2-40B4-BE49-F238E27FC236}">
                <a16:creationId xmlns:a16="http://schemas.microsoft.com/office/drawing/2014/main" id="{2088432D-CD27-AAFD-A299-CD9031D05EF0}"/>
              </a:ext>
            </a:extLst>
          </p:cNvPr>
          <p:cNvSpPr txBox="1"/>
          <p:nvPr/>
        </p:nvSpPr>
        <p:spPr>
          <a:xfrm>
            <a:off x="3031129" y="1061619"/>
            <a:ext cx="12569092" cy="1104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SUND Data Lab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During this session:…">
            <a:extLst>
              <a:ext uri="{FF2B5EF4-FFF2-40B4-BE49-F238E27FC236}">
                <a16:creationId xmlns:a16="http://schemas.microsoft.com/office/drawing/2014/main" id="{C8C194D8-95C4-FB5F-334C-D6DCFB2B4DB6}"/>
              </a:ext>
            </a:extLst>
          </p:cNvPr>
          <p:cNvSpPr txBox="1"/>
          <p:nvPr/>
        </p:nvSpPr>
        <p:spPr>
          <a:xfrm>
            <a:off x="1522610" y="2706064"/>
            <a:ext cx="7628726" cy="640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400" dirty="0"/>
              <a:t>Commissioned Research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dirty="0"/>
          </a:p>
          <a:p>
            <a:pPr>
              <a:lnSpc>
                <a:spcPct val="120000"/>
              </a:lnSpc>
              <a:buSzPct val="100000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We perform </a:t>
            </a:r>
          </a:p>
          <a:p>
            <a:pPr>
              <a:lnSpc>
                <a:spcPct val="120000"/>
              </a:lnSpc>
              <a:buSzPct val="100000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some or all of the analysis.</a:t>
            </a: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GB" sz="3200" dirty="0"/>
          </a:p>
          <a:p>
            <a:pPr marL="45720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Data processing </a:t>
            </a:r>
          </a:p>
          <a:p>
            <a:pPr marL="45720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Statistical analysis</a:t>
            </a:r>
          </a:p>
          <a:p>
            <a:pPr marL="45720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Report , Visualization and interpretation</a:t>
            </a:r>
          </a:p>
          <a:p>
            <a:pPr marL="45720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dirty="0"/>
              <a:t>Code for GitHub</a:t>
            </a: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GB" sz="3200" dirty="0"/>
          </a:p>
        </p:txBody>
      </p:sp>
      <p:sp>
        <p:nvSpPr>
          <p:cNvPr id="14" name="During this session:…">
            <a:extLst>
              <a:ext uri="{FF2B5EF4-FFF2-40B4-BE49-F238E27FC236}">
                <a16:creationId xmlns:a16="http://schemas.microsoft.com/office/drawing/2014/main" id="{69419FE5-DE0C-688F-643A-746A4ED27005}"/>
              </a:ext>
            </a:extLst>
          </p:cNvPr>
          <p:cNvSpPr txBox="1"/>
          <p:nvPr/>
        </p:nvSpPr>
        <p:spPr>
          <a:xfrm>
            <a:off x="1397920" y="9941943"/>
            <a:ext cx="6610008" cy="331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b="1" dirty="0"/>
              <a:t>Payment scheme and/or co-authorship - 500 DKK/hour</a:t>
            </a: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GB" sz="1200" b="1"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b="1" dirty="0"/>
              <a:t>It is NOT a </a:t>
            </a: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3200" b="1" dirty="0"/>
              <a:t>Collaboration </a:t>
            </a:r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690883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C41FA593-1239-0F71-F1FA-8F08E6F6AF4A}"/>
              </a:ext>
            </a:extLst>
          </p:cNvPr>
          <p:cNvSpPr/>
          <p:nvPr/>
        </p:nvSpPr>
        <p:spPr>
          <a:xfrm>
            <a:off x="-56280" y="0"/>
            <a:ext cx="24427580" cy="13716000"/>
          </a:xfrm>
          <a:prstGeom prst="rect">
            <a:avLst/>
          </a:prstGeom>
          <a:gradFill>
            <a:gsLst>
              <a:gs pos="100000">
                <a:srgbClr val="89C2EA"/>
              </a:gs>
              <a:gs pos="91000">
                <a:srgbClr val="89C2EA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375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COOL STUFF IN R">
            <a:extLst>
              <a:ext uri="{FF2B5EF4-FFF2-40B4-BE49-F238E27FC236}">
                <a16:creationId xmlns:a16="http://schemas.microsoft.com/office/drawing/2014/main" id="{2088432D-CD27-AAFD-A299-CD9031D05EF0}"/>
              </a:ext>
            </a:extLst>
          </p:cNvPr>
          <p:cNvSpPr txBox="1"/>
          <p:nvPr/>
        </p:nvSpPr>
        <p:spPr>
          <a:xfrm>
            <a:off x="5717179" y="1604544"/>
            <a:ext cx="12569092" cy="1104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GB" b="1" dirty="0">
                <a:solidFill>
                  <a:schemeClr val="bg1"/>
                </a:solidFill>
              </a:rPr>
              <a:t>THANK YOU FOR LISTENING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671C87B-41FB-1EE0-91DF-0E8C75B5F910}"/>
              </a:ext>
            </a:extLst>
          </p:cNvPr>
          <p:cNvGrpSpPr>
            <a:grpSpLocks noChangeAspect="1"/>
          </p:cNvGrpSpPr>
          <p:nvPr/>
        </p:nvGrpSpPr>
        <p:grpSpPr>
          <a:xfrm>
            <a:off x="1971670" y="2179443"/>
            <a:ext cx="20268000" cy="10908027"/>
            <a:chOff x="1114420" y="1436467"/>
            <a:chExt cx="22073989" cy="11880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A2D814-AA01-2091-8DD0-C85AD53F4F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4420" y="1436467"/>
              <a:ext cx="22073989" cy="11880000"/>
              <a:chOff x="4187714" y="1797822"/>
              <a:chExt cx="8466706" cy="455671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5ED8302-4062-1562-381B-A6E919BB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7714" y="1797822"/>
                <a:ext cx="8466706" cy="455671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85F074-F996-9C71-B417-D45DCAEA894A}"/>
                  </a:ext>
                </a:extLst>
              </p:cNvPr>
              <p:cNvSpPr/>
              <p:nvPr/>
            </p:nvSpPr>
            <p:spPr>
              <a:xfrm>
                <a:off x="5831701" y="2476763"/>
                <a:ext cx="5147245" cy="2971055"/>
              </a:xfrm>
              <a:prstGeom prst="rect">
                <a:avLst/>
              </a:prstGeom>
              <a:solidFill>
                <a:srgbClr val="486187"/>
              </a:solidFill>
              <a:ln>
                <a:solidFill>
                  <a:srgbClr val="48618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  <p:pic>
          <p:nvPicPr>
            <p:cNvPr id="53" name="aqN005R_460s.jpg" descr="aqN005R_460s.jpg">
              <a:extLst>
                <a:ext uri="{FF2B5EF4-FFF2-40B4-BE49-F238E27FC236}">
                  <a16:creationId xmlns:a16="http://schemas.microsoft.com/office/drawing/2014/main" id="{AE5275F9-51E8-D24D-B4F3-AD5ABBDCE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1672" y="3206563"/>
              <a:ext cx="10327955" cy="77459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692637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8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379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0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381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389" name="Group"/>
          <p:cNvGrpSpPr/>
          <p:nvPr/>
        </p:nvGrpSpPr>
        <p:grpSpPr>
          <a:xfrm>
            <a:off x="7256081" y="3240039"/>
            <a:ext cx="10841271" cy="6260139"/>
            <a:chOff x="0" y="0"/>
            <a:chExt cx="10841270" cy="6260137"/>
          </a:xfrm>
        </p:grpSpPr>
        <p:grpSp>
          <p:nvGrpSpPr>
            <p:cNvPr id="2387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382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3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4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5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6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388" name="aqN005R_460s.jpg" descr="aqN005R_460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0" name="Group"/>
          <p:cNvGrpSpPr/>
          <p:nvPr/>
        </p:nvGrpSpPr>
        <p:grpSpPr>
          <a:xfrm>
            <a:off x="9314240" y="1013664"/>
            <a:ext cx="8858948" cy="1585331"/>
            <a:chOff x="0" y="0"/>
            <a:chExt cx="8858947" cy="1585329"/>
          </a:xfrm>
        </p:grpSpPr>
        <p:sp>
          <p:nvSpPr>
            <p:cNvPr id="217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132227" y="164124"/>
              <a:ext cx="2022258" cy="0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9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6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9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9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1" name="excel-3-xxl.png" descr="excel-3-xx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2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5" name="Line"/>
          <p:cNvSpPr/>
          <p:nvPr/>
        </p:nvSpPr>
        <p:spPr>
          <a:xfrm>
            <a:off x="14459526" y="7920909"/>
            <a:ext cx="2071316" cy="0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8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6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14470631" y="8974615"/>
            <a:ext cx="2875026" cy="1714654"/>
            <a:chOff x="0" y="0"/>
            <a:chExt cx="2875025" cy="1714653"/>
          </a:xfrm>
        </p:grpSpPr>
        <p:sp>
          <p:nvSpPr>
            <p:cNvPr id="259" name="Line"/>
            <p:cNvSpPr/>
            <p:nvPr/>
          </p:nvSpPr>
          <p:spPr>
            <a:xfrm>
              <a:off x="0" y="1714653"/>
              <a:ext cx="2875025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2839147" y="0"/>
              <a:ext cx="0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2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4470631" y="9342914"/>
            <a:ext cx="3185370" cy="2224029"/>
            <a:chOff x="0" y="-1"/>
            <a:chExt cx="3185369" cy="2224027"/>
          </a:xfrm>
        </p:grpSpPr>
        <p:sp>
          <p:nvSpPr>
            <p:cNvPr id="265" name="Line"/>
            <p:cNvSpPr/>
            <p:nvPr/>
          </p:nvSpPr>
          <p:spPr>
            <a:xfrm>
              <a:off x="0" y="2211786"/>
              <a:ext cx="3185369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6" name="Line"/>
            <p:cNvSpPr/>
            <p:nvPr/>
          </p:nvSpPr>
          <p:spPr>
            <a:xfrm flipV="1">
              <a:off x="3153367" y="-1"/>
              <a:ext cx="0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8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4464281" y="8314594"/>
            <a:ext cx="2255158" cy="576450"/>
            <a:chOff x="0" y="0"/>
            <a:chExt cx="2255157" cy="576449"/>
          </a:xfrm>
        </p:grpSpPr>
        <p:sp>
          <p:nvSpPr>
            <p:cNvPr id="271" name="Line"/>
            <p:cNvSpPr/>
            <p:nvPr/>
          </p:nvSpPr>
          <p:spPr>
            <a:xfrm flipV="1">
              <a:off x="2255157" y="0"/>
              <a:ext cx="0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0" y="544326"/>
              <a:ext cx="2220631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4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4470631" y="8682514"/>
            <a:ext cx="2572483" cy="1123743"/>
            <a:chOff x="0" y="-1"/>
            <a:chExt cx="2572482" cy="1123741"/>
          </a:xfrm>
        </p:grpSpPr>
        <p:sp>
          <p:nvSpPr>
            <p:cNvPr id="277" name="Line"/>
            <p:cNvSpPr/>
            <p:nvPr/>
          </p:nvSpPr>
          <p:spPr>
            <a:xfrm flipV="1">
              <a:off x="2537626" y="-1"/>
              <a:ext cx="0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Line"/>
            <p:cNvSpPr/>
            <p:nvPr/>
          </p:nvSpPr>
          <p:spPr>
            <a:xfrm flipV="1">
              <a:off x="0" y="1117797"/>
              <a:ext cx="2572482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0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1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2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3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4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5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6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7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8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9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2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6958939" y="9376824"/>
            <a:ext cx="2821173" cy="3120742"/>
            <a:chOff x="-24208" y="-145699"/>
            <a:chExt cx="2821172" cy="3120741"/>
          </a:xfrm>
        </p:grpSpPr>
        <p:sp>
          <p:nvSpPr>
            <p:cNvPr id="293" name="Line"/>
            <p:cNvSpPr/>
            <p:nvPr/>
          </p:nvSpPr>
          <p:spPr>
            <a:xfrm flipH="1" flipV="1">
              <a:off x="14165" y="2946173"/>
              <a:ext cx="2782799" cy="0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94" name="Line"/>
            <p:cNvSpPr/>
            <p:nvPr/>
          </p:nvSpPr>
          <p:spPr>
            <a:xfrm flipH="1" flipV="1">
              <a:off x="-24208" y="-145699"/>
              <a:ext cx="0" cy="312074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6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4501052" y="9691237"/>
            <a:ext cx="3474711" cy="2737693"/>
            <a:chOff x="0" y="-1"/>
            <a:chExt cx="3474709" cy="2737692"/>
          </a:xfrm>
        </p:grpSpPr>
        <p:sp>
          <p:nvSpPr>
            <p:cNvPr id="299" name="Line"/>
            <p:cNvSpPr/>
            <p:nvPr/>
          </p:nvSpPr>
          <p:spPr>
            <a:xfrm>
              <a:off x="0" y="2737691"/>
              <a:ext cx="3474709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3449236" y="-1"/>
              <a:ext cx="0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4" name="Group"/>
          <p:cNvGrpSpPr/>
          <p:nvPr/>
        </p:nvGrpSpPr>
        <p:grpSpPr>
          <a:xfrm flipH="1">
            <a:off x="7490447" y="8734359"/>
            <a:ext cx="2483398" cy="1056673"/>
            <a:chOff x="0" y="0"/>
            <a:chExt cx="2483396" cy="1056672"/>
          </a:xfrm>
        </p:grpSpPr>
        <p:sp>
          <p:nvSpPr>
            <p:cNvPr id="302" name="Line"/>
            <p:cNvSpPr/>
            <p:nvPr/>
          </p:nvSpPr>
          <p:spPr>
            <a:xfrm>
              <a:off x="0" y="1044432"/>
              <a:ext cx="2483396" cy="0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2458447" y="0"/>
              <a:ext cx="0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 flipH="1">
            <a:off x="7273158" y="9146829"/>
            <a:ext cx="2700687" cy="1599482"/>
            <a:chOff x="0" y="-5992"/>
            <a:chExt cx="2700685" cy="1599480"/>
          </a:xfrm>
        </p:grpSpPr>
        <p:sp>
          <p:nvSpPr>
            <p:cNvPr id="305" name="Line"/>
            <p:cNvSpPr/>
            <p:nvPr/>
          </p:nvSpPr>
          <p:spPr>
            <a:xfrm>
              <a:off x="0" y="1581248"/>
              <a:ext cx="2700685" cy="0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692385" y="-5992"/>
              <a:ext cx="0" cy="1599480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55" grpId="2" animBg="1" advAuto="0"/>
      <p:bldP spid="258" grpId="14" animBg="1" advAuto="0"/>
      <p:bldP spid="261" grpId="15" animBg="1" advAuto="0"/>
      <p:bldP spid="264" grpId="19" animBg="1" advAuto="0"/>
      <p:bldP spid="267" grpId="20" animBg="1" advAuto="0"/>
      <p:bldP spid="270" grpId="5" animBg="1" advAuto="0"/>
      <p:bldP spid="273" grpId="6" animBg="1" advAuto="0"/>
      <p:bldP spid="276" grpId="9" animBg="1" advAuto="0"/>
      <p:bldP spid="279" grpId="10" animBg="1" advAuto="0"/>
      <p:bldP spid="280" grpId="4" animBg="1" advAuto="0"/>
      <p:bldP spid="281" grpId="3" animBg="1" advAuto="0"/>
      <p:bldP spid="282" grpId="8" animBg="1" advAuto="0"/>
      <p:bldP spid="283" grpId="7" animBg="1" advAuto="0"/>
      <p:bldP spid="284" grpId="13" animBg="1" advAuto="0"/>
      <p:bldP spid="285" grpId="12" animBg="1" advAuto="0"/>
      <p:bldP spid="286" grpId="17" animBg="1" advAuto="0"/>
      <p:bldP spid="287" grpId="18" animBg="1" advAuto="0"/>
      <p:bldP spid="288" grpId="22" animBg="1" advAuto="0"/>
      <p:bldP spid="289" grpId="21" animBg="1" advAuto="0"/>
      <p:bldP spid="291" grpId="27" animBg="1" advAuto="0"/>
      <p:bldP spid="292" grpId="26" animBg="1" advAuto="0"/>
      <p:bldP spid="295" grpId="25" animBg="1" advAuto="0"/>
      <p:bldP spid="298" grpId="23" animBg="1" advAuto="0"/>
      <p:bldP spid="301" grpId="24" animBg="1" advAuto="0"/>
      <p:bldP spid="304" grpId="11" animBg="1" advAuto="0"/>
      <p:bldP spid="307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"/>
          <p:cNvGrpSpPr/>
          <p:nvPr/>
        </p:nvGrpSpPr>
        <p:grpSpPr>
          <a:xfrm>
            <a:off x="1397000" y="1517954"/>
            <a:ext cx="13425126" cy="2119471"/>
            <a:chOff x="0" y="0"/>
            <a:chExt cx="13425125" cy="2119469"/>
          </a:xfrm>
        </p:grpSpPr>
        <p:sp>
          <p:nvSpPr>
            <p:cNvPr id="309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0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1" name="Line"/>
            <p:cNvSpPr/>
            <p:nvPr/>
          </p:nvSpPr>
          <p:spPr>
            <a:xfrm>
              <a:off x="157801" y="173678"/>
              <a:ext cx="2413376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3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4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3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4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5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6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8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9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2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3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4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5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6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7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8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9" name="STATISTICS IN R"/>
          <p:cNvSpPr txBox="1"/>
          <p:nvPr/>
        </p:nvSpPr>
        <p:spPr>
          <a:xfrm>
            <a:off x="10206246" y="12632517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APPLIED </a:t>
            </a:r>
            <a:r>
              <a:rPr dirty="0"/>
              <a:t>STATISTICS IN R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0708095" y="11375802"/>
            <a:ext cx="2989869" cy="1128300"/>
            <a:chOff x="0" y="0"/>
            <a:chExt cx="2989868" cy="1128299"/>
          </a:xfrm>
        </p:grpSpPr>
        <p:sp>
          <p:nvSpPr>
            <p:cNvPr id="352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6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7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11875463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3" name="Group"/>
          <p:cNvGrpSpPr/>
          <p:nvPr/>
        </p:nvGrpSpPr>
        <p:grpSpPr>
          <a:xfrm>
            <a:off x="1400114" y="1526779"/>
            <a:ext cx="9481231" cy="2158937"/>
            <a:chOff x="0" y="0"/>
            <a:chExt cx="9481229" cy="3474167"/>
          </a:xfrm>
        </p:grpSpPr>
        <p:sp>
          <p:nvSpPr>
            <p:cNvPr id="360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1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111444" y="218153"/>
              <a:ext cx="1704399" cy="0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4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5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9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PLACE:</a:t>
            </a:r>
            <a:r>
              <a:rPr dirty="0"/>
              <a:t> Faculty of Health and Medical Sciences, </a:t>
            </a:r>
            <a:r>
              <a:rPr dirty="0" err="1"/>
              <a:t>Panum</a:t>
            </a:r>
            <a:r>
              <a:rPr dirty="0"/>
              <a:t>, </a:t>
            </a:r>
            <a:r>
              <a:rPr dirty="0" err="1"/>
              <a:t>Blegdamsvej</a:t>
            </a:r>
            <a:r>
              <a:rPr dirty="0"/>
              <a:t> 3B, 2200 </a:t>
            </a:r>
            <a:r>
              <a:rPr dirty="0" err="1"/>
              <a:t>København</a:t>
            </a:r>
            <a:endParaRPr dirty="0"/>
          </a:p>
        </p:txBody>
      </p:sp>
      <p:sp>
        <p:nvSpPr>
          <p:cNvPr id="370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</a:t>
            </a:r>
            <a:r>
              <a:rPr dirty="0" err="1"/>
              <a:t>Rmarkdown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15:15 - </a:t>
            </a:r>
            <a:r>
              <a:rPr dirty="0" err="1"/>
              <a:t>Rmarkdown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Q&amp;A - See you tomorrow</a:t>
            </a:r>
          </a:p>
        </p:txBody>
      </p:sp>
      <p:sp>
        <p:nvSpPr>
          <p:cNvPr id="371" name="08:30 - Coffee…"/>
          <p:cNvSpPr txBox="1"/>
          <p:nvPr/>
        </p:nvSpPr>
        <p:spPr>
          <a:xfrm>
            <a:off x="12154947" y="7185516"/>
            <a:ext cx="7832218" cy="4719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</a:t>
            </a:r>
            <a:r>
              <a:rPr lang="en-DK" dirty="0"/>
              <a:t>- </a:t>
            </a:r>
            <a:r>
              <a:rPr lang="en-GB" dirty="0"/>
              <a:t>Applied </a:t>
            </a:r>
            <a:r>
              <a:rPr dirty="0"/>
              <a:t>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en-DK" dirty="0"/>
              <a:t>- </a:t>
            </a:r>
            <a:r>
              <a:rPr lang="en-GB" dirty="0"/>
              <a:t>Applied </a:t>
            </a:r>
            <a:r>
              <a:rPr dirty="0"/>
              <a:t>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r>
              <a:rPr dirty="0"/>
              <a:t>:</a:t>
            </a:r>
            <a:r>
              <a:rPr lang="en-US" dirty="0"/>
              <a:t>45</a:t>
            </a:r>
            <a:r>
              <a:rPr dirty="0"/>
              <a:t> </a:t>
            </a:r>
            <a:r>
              <a:rPr lang="da-DK" dirty="0"/>
              <a:t>-</a:t>
            </a:r>
            <a:r>
              <a:rPr lang="en-US" dirty="0"/>
              <a:t> Basic Data Analysis Exercise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5</a:t>
            </a:r>
            <a:r>
              <a:rPr dirty="0"/>
              <a:t>:</a:t>
            </a:r>
            <a:r>
              <a:rPr lang="en-US" dirty="0"/>
              <a:t>45</a:t>
            </a:r>
            <a:r>
              <a:rPr dirty="0"/>
              <a:t> </a:t>
            </a:r>
            <a:r>
              <a:rPr lang="en-US" dirty="0"/>
              <a:t>- </a:t>
            </a:r>
            <a:r>
              <a:rPr lang="en-GB" dirty="0"/>
              <a:t>Cool things in R &amp;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Course Evaluation</a:t>
            </a:r>
          </a:p>
        </p:txBody>
      </p:sp>
      <p:sp>
        <p:nvSpPr>
          <p:cNvPr id="372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PLACE: Faculty of Health and Medical Sciences, Panum, Blegdamsvej 3B, 2200 København">
            <a:extLst>
              <a:ext uri="{FF2B5EF4-FFF2-40B4-BE49-F238E27FC236}">
                <a16:creationId xmlns:a16="http://schemas.microsoft.com/office/drawing/2014/main" id="{7699C9EA-5395-8F48-560A-0D6CD6F2145A}"/>
              </a:ext>
            </a:extLst>
          </p:cNvPr>
          <p:cNvSpPr txBox="1"/>
          <p:nvPr/>
        </p:nvSpPr>
        <p:spPr>
          <a:xfrm>
            <a:off x="12114246" y="5586519"/>
            <a:ext cx="3582954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DAY 2: </a:t>
            </a:r>
            <a:r>
              <a:rPr lang="en-US" dirty="0"/>
              <a:t>Holst Aud.</a:t>
            </a:r>
            <a:endParaRPr dirty="0"/>
          </a:p>
        </p:txBody>
      </p:sp>
      <p:sp>
        <p:nvSpPr>
          <p:cNvPr id="5" name="PLACE: Faculty of Health and Medical Sciences, Panum, Blegdamsvej 3B, 2200 København">
            <a:extLst>
              <a:ext uri="{FF2B5EF4-FFF2-40B4-BE49-F238E27FC236}">
                <a16:creationId xmlns:a16="http://schemas.microsoft.com/office/drawing/2014/main" id="{D45AE51B-AFA1-BA71-2E2F-A061971808A0}"/>
              </a:ext>
            </a:extLst>
          </p:cNvPr>
          <p:cNvSpPr txBox="1"/>
          <p:nvPr/>
        </p:nvSpPr>
        <p:spPr>
          <a:xfrm>
            <a:off x="2036631" y="5586519"/>
            <a:ext cx="501309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DAY 2: </a:t>
            </a:r>
            <a:r>
              <a:rPr lang="en-US" dirty="0"/>
              <a:t>29.01.30. </a:t>
            </a:r>
            <a:r>
              <a:rPr lang="en-US" dirty="0" err="1"/>
              <a:t>Aud</a:t>
            </a:r>
            <a:r>
              <a:rPr lang="en-US" dirty="0"/>
              <a:t> Mini 1</a:t>
            </a:r>
            <a:endParaRPr dirty="0"/>
          </a:p>
        </p:txBody>
      </p:sp>
      <p:sp>
        <p:nvSpPr>
          <p:cNvPr id="6" name="PLACE: Faculty of Health and Medical Sciences, Panum, Blegdamsvej 3B, 2200 København">
            <a:extLst>
              <a:ext uri="{FF2B5EF4-FFF2-40B4-BE49-F238E27FC236}">
                <a16:creationId xmlns:a16="http://schemas.microsoft.com/office/drawing/2014/main" id="{49E420C0-8B9A-5C4B-F1A6-6CC8FD34BF75}"/>
              </a:ext>
            </a:extLst>
          </p:cNvPr>
          <p:cNvSpPr txBox="1"/>
          <p:nvPr/>
        </p:nvSpPr>
        <p:spPr>
          <a:xfrm>
            <a:off x="2036631" y="4317723"/>
            <a:ext cx="9481229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DATES</a:t>
            </a:r>
            <a:r>
              <a:rPr b="1" dirty="0"/>
              <a:t>:</a:t>
            </a:r>
            <a:r>
              <a:rPr lang="en-GB" dirty="0"/>
              <a:t> Faculty 04-03 &amp; 05-03, 2024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0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5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1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7341378" y="1269836"/>
            <a:ext cx="10532302" cy="3789417"/>
            <a:chOff x="0" y="69892"/>
            <a:chExt cx="10532301" cy="3789415"/>
          </a:xfrm>
        </p:grpSpPr>
        <p:sp>
          <p:nvSpPr>
            <p:cNvPr id="392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3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4" name="Line"/>
            <p:cNvSpPr/>
            <p:nvPr/>
          </p:nvSpPr>
          <p:spPr>
            <a:xfrm>
              <a:off x="123798" y="354020"/>
              <a:ext cx="1893346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6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0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1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5440</TotalTime>
  <Words>5220</Words>
  <Application>Microsoft Office PowerPoint</Application>
  <PresentationFormat>Custom</PresentationFormat>
  <Paragraphs>1098</Paragraphs>
  <Slides>55</Slides>
  <Notes>55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Avenir Next</vt:lpstr>
      <vt:lpstr>Calibri</vt:lpstr>
      <vt:lpstr>Calibri Light</vt:lpstr>
      <vt:lpstr>Courier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Henrike Zschach</cp:lastModifiedBy>
  <cp:revision>44</cp:revision>
  <dcterms:modified xsi:type="dcterms:W3CDTF">2024-03-18T08:47:10Z</dcterms:modified>
</cp:coreProperties>
</file>